
<file path=[Content_Types].xml><?xml version="1.0" encoding="utf-8"?>
<Types xmlns="http://schemas.openxmlformats.org/package/2006/content-types">
  <Default Extension="png" ContentType="image/png"/>
  <Default Extension="jpeg" ContentType="image/jpe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56" r:id="rId4"/>
    <p:sldMasterId id="2147483660" r:id="rId5"/>
  </p:sldMasterIdLst>
  <p:notesMasterIdLst>
    <p:notesMasterId r:id="rId7"/>
  </p:notesMasterIdLst>
  <p:handoutMasterIdLst>
    <p:handoutMasterId r:id="rId71"/>
  </p:handoutMasterIdLst>
  <p:sldIdLst>
    <p:sldId id="302" r:id="rId6"/>
    <p:sldId id="377" r:id="rId8"/>
    <p:sldId id="376" r:id="rId9"/>
    <p:sldId id="264" r:id="rId10"/>
    <p:sldId id="634" r:id="rId11"/>
    <p:sldId id="612" r:id="rId12"/>
    <p:sldId id="613" r:id="rId13"/>
    <p:sldId id="615" r:id="rId14"/>
    <p:sldId id="616" r:id="rId15"/>
    <p:sldId id="614" r:id="rId16"/>
    <p:sldId id="635" r:id="rId17"/>
    <p:sldId id="636" r:id="rId18"/>
    <p:sldId id="637" r:id="rId19"/>
    <p:sldId id="642" r:id="rId20"/>
    <p:sldId id="643" r:id="rId21"/>
    <p:sldId id="644" r:id="rId22"/>
    <p:sldId id="645" r:id="rId23"/>
    <p:sldId id="646" r:id="rId24"/>
    <p:sldId id="647" r:id="rId25"/>
    <p:sldId id="648" r:id="rId26"/>
    <p:sldId id="649" r:id="rId27"/>
    <p:sldId id="697" r:id="rId28"/>
    <p:sldId id="638" r:id="rId29"/>
    <p:sldId id="651" r:id="rId30"/>
    <p:sldId id="667" r:id="rId31"/>
    <p:sldId id="668" r:id="rId32"/>
    <p:sldId id="669" r:id="rId33"/>
    <p:sldId id="673" r:id="rId34"/>
    <p:sldId id="670" r:id="rId35"/>
    <p:sldId id="671" r:id="rId36"/>
    <p:sldId id="653" r:id="rId37"/>
    <p:sldId id="675" r:id="rId38"/>
    <p:sldId id="676" r:id="rId39"/>
    <p:sldId id="677" r:id="rId40"/>
    <p:sldId id="679" r:id="rId41"/>
    <p:sldId id="680" r:id="rId42"/>
    <p:sldId id="681" r:id="rId43"/>
    <p:sldId id="682" r:id="rId44"/>
    <p:sldId id="683" r:id="rId45"/>
    <p:sldId id="684" r:id="rId46"/>
    <p:sldId id="685" r:id="rId47"/>
    <p:sldId id="686" r:id="rId48"/>
    <p:sldId id="687" r:id="rId49"/>
    <p:sldId id="688" r:id="rId50"/>
    <p:sldId id="689" r:id="rId51"/>
    <p:sldId id="690" r:id="rId52"/>
    <p:sldId id="691" r:id="rId53"/>
    <p:sldId id="692" r:id="rId54"/>
    <p:sldId id="693" r:id="rId55"/>
    <p:sldId id="694" r:id="rId56"/>
    <p:sldId id="641" r:id="rId57"/>
    <p:sldId id="695" r:id="rId58"/>
    <p:sldId id="699" r:id="rId59"/>
    <p:sldId id="700" r:id="rId60"/>
    <p:sldId id="701" r:id="rId61"/>
    <p:sldId id="702" r:id="rId62"/>
    <p:sldId id="703" r:id="rId63"/>
    <p:sldId id="704" r:id="rId64"/>
    <p:sldId id="705" r:id="rId65"/>
    <p:sldId id="706" r:id="rId66"/>
    <p:sldId id="698" r:id="rId67"/>
    <p:sldId id="422" r:id="rId68"/>
    <p:sldId id="293" r:id="rId69"/>
    <p:sldId id="292" r:id="rId70"/>
  </p:sldIdLst>
  <p:sldSz cx="9144000" cy="5144135"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tTiZtVQGYkoVKYTOUvJoCg==" hashData="rE0FxHh6rjtBzoQCQ005QXngeq0="/>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42" autoAdjust="0"/>
    <p:restoredTop sz="94660"/>
  </p:normalViewPr>
  <p:slideViewPr>
    <p:cSldViewPr>
      <p:cViewPr>
        <p:scale>
          <a:sx n="100" d="100"/>
          <a:sy n="100" d="100"/>
        </p:scale>
        <p:origin x="-144" y="-1206"/>
      </p:cViewPr>
      <p:guideLst>
        <p:guide orient="horz" pos="1677"/>
        <p:guide pos="2863"/>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4" Type="http://schemas.openxmlformats.org/officeDocument/2006/relationships/tableStyles" Target="tableStyles.xml"/><Relationship Id="rId73" Type="http://schemas.openxmlformats.org/officeDocument/2006/relationships/viewProps" Target="viewProps.xml"/><Relationship Id="rId72" Type="http://schemas.openxmlformats.org/officeDocument/2006/relationships/presProps" Target="presProps.xml"/><Relationship Id="rId71" Type="http://schemas.openxmlformats.org/officeDocument/2006/relationships/handoutMaster" Target="handoutMasters/handoutMaster1.xml"/><Relationship Id="rId70" Type="http://schemas.openxmlformats.org/officeDocument/2006/relationships/slide" Target="slides/slide64.xml"/><Relationship Id="rId7" Type="http://schemas.openxmlformats.org/officeDocument/2006/relationships/notesMaster" Target="notesMasters/notesMaster1.xml"/><Relationship Id="rId69" Type="http://schemas.openxmlformats.org/officeDocument/2006/relationships/slide" Target="slides/slide63.xml"/><Relationship Id="rId68" Type="http://schemas.openxmlformats.org/officeDocument/2006/relationships/slide" Target="slides/slide62.xml"/><Relationship Id="rId67" Type="http://schemas.openxmlformats.org/officeDocument/2006/relationships/slide" Target="slides/slide61.xml"/><Relationship Id="rId66" Type="http://schemas.openxmlformats.org/officeDocument/2006/relationships/slide" Target="slides/slide60.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42B909-2B53-4A70-BC70-AEF46C7ACF2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533"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9BF44-F5CE-455C-A9FE-73A15FC422D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57200" y="4773343"/>
            <a:ext cx="2133600" cy="273892"/>
          </a:xfrm>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a:xfrm>
            <a:off x="3086690" y="4773343"/>
            <a:ext cx="2895600" cy="273892"/>
          </a:xfrm>
        </p:spPr>
        <p:txBody>
          <a:bodyPr vert="horz" lIns="76618" tIns="38309" rIns="76618" bIns="38309" rtlCol="0" anchor="ctr"/>
          <a:lstStyle>
            <a:lvl1pPr>
              <a:defRPr lang="en-US" altLang="zh-CN" smtClean="0">
                <a:solidFill>
                  <a:prstClr val="white">
                    <a:lumMod val="65000"/>
                  </a:prstClr>
                </a:solidFill>
                <a:latin typeface="Calibri" panose="020F0502020204030204"/>
              </a:defRPr>
            </a:lvl1pPr>
          </a:lstStyle>
          <a:p>
            <a:endParaRPr lang="zh-CN" altLang="en-US"/>
          </a:p>
        </p:txBody>
      </p:sp>
      <p:sp>
        <p:nvSpPr>
          <p:cNvPr id="22" name="灯片编号占位符 4"/>
          <p:cNvSpPr>
            <a:spLocks noGrp="1"/>
          </p:cNvSpPr>
          <p:nvPr>
            <p:ph type="sldNum" sz="quarter" idx="12"/>
          </p:nvPr>
        </p:nvSpPr>
        <p:spPr>
          <a:xfrm>
            <a:off x="6948573" y="4764675"/>
            <a:ext cx="1388046" cy="282549"/>
          </a:xfrm>
        </p:spPr>
        <p:txBody>
          <a:bodyPr vert="horz" lIns="102156" tIns="51076" rIns="102156" bIns="51076" rtlCol="0" anchor="ctr">
            <a:scene3d>
              <a:camera prst="orthographicFront"/>
              <a:lightRig rig="threePt" dir="t"/>
            </a:scene3d>
          </a:bodyPr>
          <a:lstStyle>
            <a:lvl1pPr algn="r">
              <a:defRPr lang="zh-CN" altLang="en-US" b="1" smtClean="0">
                <a:solidFill>
                  <a:schemeClr val="accent1"/>
                </a:solidFill>
                <a:effectLst>
                  <a:outerShdw blurRad="38100" dist="25400" dir="5400000" algn="ctr" rotWithShape="0">
                    <a:srgbClr val="6E747A">
                      <a:alpha val="43000"/>
                    </a:srgbClr>
                  </a:outerShdw>
                </a:effectLst>
              </a:defRPr>
            </a:lvl1pPr>
          </a:lstStyle>
          <a:p>
            <a:fld id="{0C913308-F349-4B6D-A68A-DD1791B4A57B}" type="slidenum">
              <a:rPr lang="zh-CN" altLang="en-US" smtClean="0"/>
            </a:fld>
            <a:endParaRPr lang="zh-CN" altLang="en-US"/>
          </a:p>
        </p:txBody>
      </p:sp>
      <p:sp>
        <p:nvSpPr>
          <p:cNvPr id="5" name="Rectangle 4"/>
          <p:cNvSpPr txBox="1">
            <a:spLocks noChangeArrowheads="1"/>
          </p:cNvSpPr>
          <p:nvPr userDrawn="1"/>
        </p:nvSpPr>
        <p:spPr bwMode="auto">
          <a:xfrm>
            <a:off x="-5699" y="5326988"/>
            <a:ext cx="9149699" cy="271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pull dir="u"/>
      </p:transition>
    </mc:Choice>
    <mc:Fallback>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57200" y="4773343"/>
            <a:ext cx="2133600" cy="273892"/>
          </a:xfrm>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a:xfrm>
            <a:off x="3086690" y="4773343"/>
            <a:ext cx="2895600" cy="273892"/>
          </a:xfrm>
        </p:spPr>
        <p:txBody>
          <a:bodyPr vert="horz" lIns="76618" tIns="38309" rIns="76618" bIns="38309" rtlCol="0" anchor="ctr"/>
          <a:lstStyle>
            <a:lvl1pPr>
              <a:defRPr lang="en-US" altLang="zh-CN" smtClean="0">
                <a:solidFill>
                  <a:prstClr val="white">
                    <a:lumMod val="65000"/>
                  </a:prstClr>
                </a:solidFill>
                <a:latin typeface="Calibri" panose="020F0502020204030204"/>
              </a:defRPr>
            </a:lvl1pPr>
          </a:lstStyle>
          <a:p>
            <a:endParaRPr lang="zh-CN" altLang="en-US"/>
          </a:p>
        </p:txBody>
      </p:sp>
      <p:sp>
        <p:nvSpPr>
          <p:cNvPr id="22" name="灯片编号占位符 4"/>
          <p:cNvSpPr>
            <a:spLocks noGrp="1"/>
          </p:cNvSpPr>
          <p:nvPr>
            <p:ph type="sldNum" sz="quarter" idx="12"/>
          </p:nvPr>
        </p:nvSpPr>
        <p:spPr>
          <a:xfrm>
            <a:off x="6948573" y="4764675"/>
            <a:ext cx="1388046" cy="282549"/>
          </a:xfrm>
        </p:spPr>
        <p:txBody>
          <a:bodyPr vert="horz" lIns="102156" tIns="51076" rIns="102156" bIns="51076" rtlCol="0" anchor="ctr">
            <a:scene3d>
              <a:camera prst="orthographicFront"/>
              <a:lightRig rig="threePt" dir="t"/>
            </a:scene3d>
          </a:bodyPr>
          <a:lstStyle>
            <a:lvl1pPr algn="r">
              <a:defRPr lang="zh-CN" altLang="en-US" b="1" smtClean="0">
                <a:solidFill>
                  <a:schemeClr val="accent1"/>
                </a:solidFill>
                <a:effectLst>
                  <a:outerShdw blurRad="38100" dist="25400" dir="5400000" algn="ctr" rotWithShape="0">
                    <a:srgbClr val="6E747A">
                      <a:alpha val="43000"/>
                    </a:srgbClr>
                  </a:outerShdw>
                </a:effectLst>
              </a:defRPr>
            </a:lvl1pPr>
          </a:lstStyle>
          <a:p>
            <a:fld id="{0C913308-F349-4B6D-A68A-DD1791B4A57B}" type="slidenum">
              <a:rPr lang="zh-CN" altLang="en-US" smtClean="0"/>
            </a:fld>
            <a:endParaRPr lang="zh-CN" altLang="en-US"/>
          </a:p>
        </p:txBody>
      </p:sp>
      <p:sp>
        <p:nvSpPr>
          <p:cNvPr id="5" name="Rectangle 4"/>
          <p:cNvSpPr txBox="1">
            <a:spLocks noChangeArrowheads="1"/>
          </p:cNvSpPr>
          <p:nvPr userDrawn="1"/>
        </p:nvSpPr>
        <p:spPr bwMode="auto">
          <a:xfrm>
            <a:off x="-5699" y="5326988"/>
            <a:ext cx="9149699" cy="271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pull dir="u"/>
      </p:transition>
    </mc:Choice>
    <mc:Fallback>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67E1CCE-4C69-481E-8A82-8C3A41A945F4}" type="datetimeFigureOut">
              <a:rPr lang="zh-CN" altLang="en-US" smtClean="0"/>
            </a:fld>
            <a:endParaRPr lang="zh-CN" altLang="en-US"/>
          </a:p>
        </p:txBody>
      </p:sp>
      <p:sp>
        <p:nvSpPr>
          <p:cNvPr id="4" name="页脚占位符 3"/>
          <p:cNvSpPr>
            <a:spLocks noGrp="1"/>
          </p:cNvSpPr>
          <p:nvPr>
            <p:ph type="ftr" sz="quarter" idx="11"/>
          </p:nvPr>
        </p:nvSpPr>
        <p:spPr>
          <a:xfrm>
            <a:off x="2591435" y="4791913"/>
            <a:ext cx="4761865" cy="273733"/>
          </a:xfrm>
        </p:spPr>
        <p:txBody>
          <a:bodyPr/>
          <a:lstStyle>
            <a:lvl1pPr>
              <a:defRPr sz="1050"/>
            </a:lvl1pPr>
          </a:lstStyle>
          <a:p>
            <a:r>
              <a:rPr lang="zh-CN" altLang="en-US"/>
              <a:t>Better Rubber Roller Selection S</a:t>
            </a:r>
            <a:r>
              <a:rPr lang="en-US" altLang="zh-CN"/>
              <a:t>NOD</a:t>
            </a:r>
            <a:endParaRPr lang="en-US" altLang="zh-CN"/>
          </a:p>
        </p:txBody>
      </p:sp>
      <p:sp>
        <p:nvSpPr>
          <p:cNvPr id="5" name="灯片编号占位符 4"/>
          <p:cNvSpPr>
            <a:spLocks noGrp="1"/>
          </p:cNvSpPr>
          <p:nvPr>
            <p:ph type="sldNum" sz="quarter" idx="12"/>
          </p:nvPr>
        </p:nvSpPr>
        <p:spPr>
          <a:xfrm>
            <a:off x="7452320" y="4788274"/>
            <a:ext cx="1224136" cy="304728"/>
          </a:xfrm>
        </p:spPr>
        <p:txBody>
          <a:bodyPr/>
          <a:lstStyle>
            <a:lvl1pPr algn="ctr">
              <a:defRPr sz="1400">
                <a:solidFill>
                  <a:schemeClr val="accent1"/>
                </a:solidFill>
                <a:effectLst>
                  <a:outerShdw blurRad="38100" dist="25400" dir="5400000" algn="ctr" rotWithShape="0">
                    <a:srgbClr val="6E747A">
                      <a:alpha val="43000"/>
                    </a:srgbClr>
                  </a:outerShdw>
                </a:effectLst>
                <a:latin typeface="Impact" panose="020B0806030902050204" pitchFamily="34" charset="0"/>
              </a:defRPr>
            </a:lvl1pPr>
          </a:lstStyle>
          <a:p>
            <a:fld id="{FCC3A858-5ED0-4B4A-8756-97846365D733}" type="slidenum">
              <a:rPr lang="zh-CN" altLang="en-US" smtClean="0"/>
            </a:fld>
            <a:endParaRPr lang="zh-CN" altLang="en-US"/>
          </a:p>
        </p:txBody>
      </p:sp>
      <p:cxnSp>
        <p:nvCxnSpPr>
          <p:cNvPr id="12" name="直接连接符 11"/>
          <p:cNvCxnSpPr/>
          <p:nvPr/>
        </p:nvCxnSpPr>
        <p:spPr>
          <a:xfrm flipV="1">
            <a:off x="953128" y="654176"/>
            <a:ext cx="785942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4" name="组合 13"/>
          <p:cNvGrpSpPr/>
          <p:nvPr/>
        </p:nvGrpSpPr>
        <p:grpSpPr>
          <a:xfrm>
            <a:off x="395576" y="248487"/>
            <a:ext cx="396000" cy="396069"/>
            <a:chOff x="406574" y="236732"/>
            <a:chExt cx="612048" cy="593261"/>
          </a:xfrm>
        </p:grpSpPr>
        <p:sp>
          <p:nvSpPr>
            <p:cNvPr id="15" name="矩形 14"/>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Rectangle 4"/>
          <p:cNvSpPr txBox="1">
            <a:spLocks noChangeArrowheads="1"/>
          </p:cNvSpPr>
          <p:nvPr userDrawn="1"/>
        </p:nvSpPr>
        <p:spPr bwMode="auto">
          <a:xfrm>
            <a:off x="-5699" y="5326988"/>
            <a:ext cx="9149699" cy="271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pic>
        <p:nvPicPr>
          <p:cNvPr id="7" name="图片 6" descr="思德logo2019更新小分辨率"/>
          <p:cNvPicPr>
            <a:picLocks noChangeAspect="1"/>
          </p:cNvPicPr>
          <p:nvPr userDrawn="1"/>
        </p:nvPicPr>
        <p:blipFill>
          <a:blip r:embed="rId2"/>
          <a:stretch>
            <a:fillRect/>
          </a:stretch>
        </p:blipFill>
        <p:spPr>
          <a:xfrm>
            <a:off x="7527925" y="64784"/>
            <a:ext cx="937260" cy="703068"/>
          </a:xfrm>
          <a:prstGeom prst="rect">
            <a:avLst/>
          </a:prstGeom>
        </p:spPr>
      </p:pic>
      <p:sp>
        <p:nvSpPr>
          <p:cNvPr id="2" name="标题 1"/>
          <p:cNvSpPr>
            <a:spLocks noGrp="1"/>
          </p:cNvSpPr>
          <p:nvPr>
            <p:ph type="title" hasCustomPrompt="1"/>
          </p:nvPr>
        </p:nvSpPr>
        <p:spPr>
          <a:xfrm>
            <a:off x="953332" y="339308"/>
            <a:ext cx="5897272" cy="330565"/>
          </a:xfrm>
        </p:spPr>
        <p:txBody>
          <a:bodyPr vert="horz" lIns="68580" tIns="34290" rIns="68580" bIns="34290" rtlCol="0" anchor="ctr">
            <a:noAutofit/>
          </a:bodyPr>
          <a:lstStyle>
            <a:lvl1pPr algn="l">
              <a:defRPr lang="zh-CN" altLang="en-US" sz="1800" b="0" i="0" baseline="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defRPr>
            </a:lvl1pPr>
          </a:lstStyle>
          <a:p>
            <a:pPr lvl="0" defTabSz="514350">
              <a:lnSpc>
                <a:spcPct val="90000"/>
              </a:lnSpc>
            </a:pPr>
            <a:r>
              <a:rPr lang="zh-CN" altLang="en-US" dirty="0"/>
              <a:t>精细化胶辊整体解决方案提供商</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90"/>
                                          </p:val>
                                        </p:tav>
                                        <p:tav tm="100000">
                                          <p:val>
                                            <p:fltVal val="0"/>
                                          </p:val>
                                        </p:tav>
                                      </p:tavLst>
                                    </p:anim>
                                    <p:animEffect transition="in" filter="fade">
                                      <p:cBhvr>
                                        <p:cTn id="18" dur="500"/>
                                        <p:tgtEl>
                                          <p:spTgt spid="14"/>
                                        </p:tgtEl>
                                      </p:cBhvr>
                                    </p:animEffect>
                                  </p:childTnLst>
                                </p:cTn>
                              </p:par>
                              <p:par>
                                <p:cTn id="19" presetID="22" presetClass="entr" presetSubtype="8" fill="hold" nodeType="withEffect">
                                  <p:stCondLst>
                                    <p:cond delay="25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1000"/>
                            </p:stCondLst>
                            <p:childTnLst>
                              <p:par>
                                <p:cTn id="23" presetID="2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7" grpId="0" bldLvl="0" animBg="1"/>
      <p:bldP spid="5" grpId="0"/>
      <p:bldP spid="3"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pull dir="u"/>
      </p:transition>
    </mc:Choice>
    <mc:Fallback>
      <p:transition spd="slow">
        <p:pull dir="u"/>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67E1CCE-4C69-481E-8A82-8C3A41A945F4}" type="datetimeFigureOut">
              <a:rPr lang="zh-CN" altLang="en-US" smtClean="0"/>
            </a:fld>
            <a:endParaRPr lang="zh-CN" altLang="en-US"/>
          </a:p>
        </p:txBody>
      </p:sp>
      <p:sp>
        <p:nvSpPr>
          <p:cNvPr id="4" name="页脚占位符 3"/>
          <p:cNvSpPr>
            <a:spLocks noGrp="1"/>
          </p:cNvSpPr>
          <p:nvPr>
            <p:ph type="ftr" sz="quarter" idx="11"/>
          </p:nvPr>
        </p:nvSpPr>
        <p:spPr>
          <a:xfrm>
            <a:off x="2591435" y="4791913"/>
            <a:ext cx="4761865" cy="273733"/>
          </a:xfrm>
        </p:spPr>
        <p:txBody>
          <a:bodyPr/>
          <a:lstStyle>
            <a:lvl1pPr>
              <a:defRPr sz="1050"/>
            </a:lvl1pPr>
          </a:lstStyle>
          <a:p>
            <a:r>
              <a:rPr lang="zh-CN" altLang="en-US"/>
              <a:t>Better Rubber Roller Selection S</a:t>
            </a:r>
            <a:r>
              <a:rPr lang="en-US" altLang="zh-CN"/>
              <a:t>NOD</a:t>
            </a:r>
            <a:endParaRPr lang="en-US" altLang="zh-CN"/>
          </a:p>
        </p:txBody>
      </p:sp>
      <p:sp>
        <p:nvSpPr>
          <p:cNvPr id="5" name="灯片编号占位符 4"/>
          <p:cNvSpPr>
            <a:spLocks noGrp="1"/>
          </p:cNvSpPr>
          <p:nvPr>
            <p:ph type="sldNum" sz="quarter" idx="12"/>
          </p:nvPr>
        </p:nvSpPr>
        <p:spPr>
          <a:xfrm>
            <a:off x="7452320" y="4788274"/>
            <a:ext cx="1224136" cy="304728"/>
          </a:xfrm>
        </p:spPr>
        <p:txBody>
          <a:bodyPr/>
          <a:lstStyle>
            <a:lvl1pPr algn="ctr">
              <a:defRPr sz="1400">
                <a:solidFill>
                  <a:schemeClr val="accent1"/>
                </a:solidFill>
                <a:effectLst>
                  <a:outerShdw blurRad="38100" dist="25400" dir="5400000" algn="ctr" rotWithShape="0">
                    <a:srgbClr val="6E747A">
                      <a:alpha val="43000"/>
                    </a:srgbClr>
                  </a:outerShdw>
                </a:effectLst>
                <a:latin typeface="Impact" panose="020B0806030902050204" pitchFamily="34" charset="0"/>
              </a:defRPr>
            </a:lvl1pPr>
          </a:lstStyle>
          <a:p>
            <a:fld id="{FCC3A858-5ED0-4B4A-8756-97846365D733}" type="slidenum">
              <a:rPr lang="zh-CN" altLang="en-US" smtClean="0"/>
            </a:fld>
            <a:endParaRPr lang="zh-CN" altLang="en-US"/>
          </a:p>
        </p:txBody>
      </p:sp>
      <p:cxnSp>
        <p:nvCxnSpPr>
          <p:cNvPr id="12" name="直接连接符 11"/>
          <p:cNvCxnSpPr/>
          <p:nvPr/>
        </p:nvCxnSpPr>
        <p:spPr>
          <a:xfrm flipV="1">
            <a:off x="953128" y="654176"/>
            <a:ext cx="785942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4" name="组合 13"/>
          <p:cNvGrpSpPr/>
          <p:nvPr/>
        </p:nvGrpSpPr>
        <p:grpSpPr>
          <a:xfrm>
            <a:off x="395576" y="248487"/>
            <a:ext cx="396000" cy="396069"/>
            <a:chOff x="406574" y="236732"/>
            <a:chExt cx="612048" cy="593261"/>
          </a:xfrm>
        </p:grpSpPr>
        <p:sp>
          <p:nvSpPr>
            <p:cNvPr id="15" name="矩形 14"/>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Rectangle 4"/>
          <p:cNvSpPr txBox="1">
            <a:spLocks noChangeArrowheads="1"/>
          </p:cNvSpPr>
          <p:nvPr userDrawn="1"/>
        </p:nvSpPr>
        <p:spPr bwMode="auto">
          <a:xfrm>
            <a:off x="-5699" y="5326988"/>
            <a:ext cx="9149699" cy="271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pic>
        <p:nvPicPr>
          <p:cNvPr id="7" name="图片 6" descr="思德logo2019更新小分辨率"/>
          <p:cNvPicPr>
            <a:picLocks noChangeAspect="1"/>
          </p:cNvPicPr>
          <p:nvPr userDrawn="1"/>
        </p:nvPicPr>
        <p:blipFill>
          <a:blip r:embed="rId2"/>
          <a:stretch>
            <a:fillRect/>
          </a:stretch>
        </p:blipFill>
        <p:spPr>
          <a:xfrm>
            <a:off x="7527925" y="64784"/>
            <a:ext cx="937260" cy="703068"/>
          </a:xfrm>
          <a:prstGeom prst="rect">
            <a:avLst/>
          </a:prstGeom>
        </p:spPr>
      </p:pic>
      <p:sp>
        <p:nvSpPr>
          <p:cNvPr id="2" name="标题 1"/>
          <p:cNvSpPr>
            <a:spLocks noGrp="1"/>
          </p:cNvSpPr>
          <p:nvPr>
            <p:ph type="title" hasCustomPrompt="1"/>
          </p:nvPr>
        </p:nvSpPr>
        <p:spPr>
          <a:xfrm>
            <a:off x="953332" y="339308"/>
            <a:ext cx="5897272" cy="330565"/>
          </a:xfrm>
        </p:spPr>
        <p:txBody>
          <a:bodyPr vert="horz" lIns="68580" tIns="34290" rIns="68580" bIns="34290" rtlCol="0" anchor="ctr">
            <a:noAutofit/>
          </a:bodyPr>
          <a:lstStyle>
            <a:lvl1pPr algn="l">
              <a:defRPr lang="zh-CN" altLang="en-US" sz="1800" b="0" i="0" baseline="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defRPr>
            </a:lvl1pPr>
          </a:lstStyle>
          <a:p>
            <a:pPr lvl="0" defTabSz="514350">
              <a:lnSpc>
                <a:spcPct val="90000"/>
              </a:lnSpc>
            </a:pPr>
            <a:r>
              <a:rPr lang="zh-CN" altLang="en-US" dirty="0"/>
              <a:t>精细化胶辊整体解决方案提供商</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90"/>
                                          </p:val>
                                        </p:tav>
                                        <p:tav tm="100000">
                                          <p:val>
                                            <p:fltVal val="0"/>
                                          </p:val>
                                        </p:tav>
                                      </p:tavLst>
                                    </p:anim>
                                    <p:animEffect transition="in" filter="fade">
                                      <p:cBhvr>
                                        <p:cTn id="18" dur="500"/>
                                        <p:tgtEl>
                                          <p:spTgt spid="14"/>
                                        </p:tgtEl>
                                      </p:cBhvr>
                                    </p:animEffect>
                                  </p:childTnLst>
                                </p:cTn>
                              </p:par>
                              <p:par>
                                <p:cTn id="19" presetID="22" presetClass="entr" presetSubtype="8" fill="hold" nodeType="withEffect">
                                  <p:stCondLst>
                                    <p:cond delay="25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1000"/>
                            </p:stCondLst>
                            <p:childTnLst>
                              <p:par>
                                <p:cTn id="23" presetID="2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7" grpId="0" bldLvl="0" animBg="1"/>
      <p:bldP spid="5" grpId="0"/>
      <p:bldP spid="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pull dir="u"/>
      </p:transition>
    </mc:Choice>
    <mc:Fallback>
      <p:transition spd="slow">
        <p:pull dir="u"/>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57200" y="4773343"/>
            <a:ext cx="2133600" cy="273892"/>
          </a:xfrm>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a:xfrm>
            <a:off x="3086690" y="4773343"/>
            <a:ext cx="2895600" cy="273892"/>
          </a:xfrm>
        </p:spPr>
        <p:txBody>
          <a:bodyPr vert="horz" lIns="76618" tIns="38309" rIns="76618" bIns="38309" rtlCol="0" anchor="ctr"/>
          <a:lstStyle>
            <a:lvl1pPr>
              <a:defRPr lang="en-US" altLang="zh-CN" smtClean="0">
                <a:solidFill>
                  <a:prstClr val="white">
                    <a:lumMod val="65000"/>
                  </a:prstClr>
                </a:solidFill>
                <a:latin typeface="Calibri" panose="020F0502020204030204"/>
              </a:defRPr>
            </a:lvl1pPr>
          </a:lstStyle>
          <a:p>
            <a:endParaRPr lang="zh-CN" altLang="en-US"/>
          </a:p>
        </p:txBody>
      </p:sp>
      <p:sp>
        <p:nvSpPr>
          <p:cNvPr id="22" name="灯片编号占位符 4"/>
          <p:cNvSpPr>
            <a:spLocks noGrp="1"/>
          </p:cNvSpPr>
          <p:nvPr>
            <p:ph type="sldNum" sz="quarter" idx="12"/>
          </p:nvPr>
        </p:nvSpPr>
        <p:spPr>
          <a:xfrm>
            <a:off x="6948573" y="4764675"/>
            <a:ext cx="1388046" cy="282549"/>
          </a:xfrm>
        </p:spPr>
        <p:txBody>
          <a:bodyPr vert="horz" lIns="102156" tIns="51076" rIns="102156" bIns="51076" rtlCol="0" anchor="ctr"/>
          <a:lstStyle>
            <a:lvl1pPr algn="r">
              <a:defRPr lang="zh-CN" altLang="en-US" smtClean="0"/>
            </a:lvl1pPr>
          </a:lstStyle>
          <a:p>
            <a:fld id="{0C913308-F349-4B6D-A68A-DD1791B4A57B}" type="slidenum">
              <a:rPr lang="zh-CN" altLang="en-US" smtClean="0"/>
            </a:fld>
            <a:endParaRPr lang="zh-CN" altLang="en-US"/>
          </a:p>
        </p:txBody>
      </p:sp>
      <p:sp>
        <p:nvSpPr>
          <p:cNvPr id="5" name="Rectangle 4"/>
          <p:cNvSpPr txBox="1">
            <a:spLocks noChangeArrowheads="1"/>
          </p:cNvSpPr>
          <p:nvPr userDrawn="1"/>
        </p:nvSpPr>
        <p:spPr bwMode="auto">
          <a:xfrm>
            <a:off x="-5699" y="5326988"/>
            <a:ext cx="9149699" cy="271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pull dir="u"/>
      </p:transition>
    </mc:Choice>
    <mc:Fallback>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67E1CCE-4C69-481E-8A82-8C3A41A945F4}" type="datetimeFigureOut">
              <a:rPr lang="zh-CN" altLang="en-US" smtClean="0"/>
            </a:fld>
            <a:endParaRPr lang="zh-CN" altLang="en-US"/>
          </a:p>
        </p:txBody>
      </p:sp>
      <p:sp>
        <p:nvSpPr>
          <p:cNvPr id="4" name="页脚占位符 3"/>
          <p:cNvSpPr>
            <a:spLocks noGrp="1"/>
          </p:cNvSpPr>
          <p:nvPr>
            <p:ph type="ftr" sz="quarter" idx="11"/>
          </p:nvPr>
        </p:nvSpPr>
        <p:spPr>
          <a:xfrm>
            <a:off x="2591435" y="4791913"/>
            <a:ext cx="4761865" cy="273733"/>
          </a:xfrm>
        </p:spPr>
        <p:txBody>
          <a:bodyPr/>
          <a:lstStyle>
            <a:lvl1pPr>
              <a:defRPr sz="1050"/>
            </a:lvl1pPr>
          </a:lstStyle>
          <a:p>
            <a:r>
              <a:rPr lang="zh-CN" altLang="en-US"/>
              <a:t>Better Rubber Roller Selection S</a:t>
            </a:r>
            <a:r>
              <a:rPr lang="en-US" altLang="zh-CN"/>
              <a:t>NOD</a:t>
            </a:r>
            <a:endParaRPr lang="en-US" altLang="zh-CN"/>
          </a:p>
        </p:txBody>
      </p:sp>
      <p:sp>
        <p:nvSpPr>
          <p:cNvPr id="5" name="灯片编号占位符 4"/>
          <p:cNvSpPr>
            <a:spLocks noGrp="1"/>
          </p:cNvSpPr>
          <p:nvPr>
            <p:ph type="sldNum" sz="quarter" idx="12"/>
          </p:nvPr>
        </p:nvSpPr>
        <p:spPr>
          <a:xfrm>
            <a:off x="7452320" y="4788274"/>
            <a:ext cx="1224136" cy="304728"/>
          </a:xfrm>
        </p:spPr>
        <p:txBody>
          <a:bodyPr/>
          <a:lstStyle>
            <a:lvl1pPr algn="ctr">
              <a:defRPr sz="1400">
                <a:solidFill>
                  <a:schemeClr val="accent1"/>
                </a:solidFill>
                <a:effectLst>
                  <a:outerShdw blurRad="38100" dist="25400" dir="5400000" algn="ctr" rotWithShape="0">
                    <a:srgbClr val="6E747A">
                      <a:alpha val="43000"/>
                    </a:srgbClr>
                  </a:outerShdw>
                </a:effectLst>
                <a:latin typeface="Impact" panose="020B0806030902050204" pitchFamily="34" charset="0"/>
              </a:defRPr>
            </a:lvl1pPr>
          </a:lstStyle>
          <a:p>
            <a:fld id="{FCC3A858-5ED0-4B4A-8756-97846365D733}" type="slidenum">
              <a:rPr lang="zh-CN" altLang="en-US" smtClean="0"/>
            </a:fld>
            <a:endParaRPr lang="zh-CN" altLang="en-US"/>
          </a:p>
        </p:txBody>
      </p:sp>
      <p:cxnSp>
        <p:nvCxnSpPr>
          <p:cNvPr id="12" name="直接连接符 11"/>
          <p:cNvCxnSpPr/>
          <p:nvPr/>
        </p:nvCxnSpPr>
        <p:spPr>
          <a:xfrm flipV="1">
            <a:off x="953128" y="654176"/>
            <a:ext cx="785942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4" name="组合 13"/>
          <p:cNvGrpSpPr/>
          <p:nvPr/>
        </p:nvGrpSpPr>
        <p:grpSpPr>
          <a:xfrm>
            <a:off x="395576" y="248487"/>
            <a:ext cx="396000" cy="396069"/>
            <a:chOff x="406574" y="236732"/>
            <a:chExt cx="612048" cy="593261"/>
          </a:xfrm>
        </p:grpSpPr>
        <p:sp>
          <p:nvSpPr>
            <p:cNvPr id="15" name="矩形 14"/>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Rectangle 4"/>
          <p:cNvSpPr txBox="1">
            <a:spLocks noChangeArrowheads="1"/>
          </p:cNvSpPr>
          <p:nvPr userDrawn="1"/>
        </p:nvSpPr>
        <p:spPr bwMode="auto">
          <a:xfrm>
            <a:off x="-5699" y="5326988"/>
            <a:ext cx="9149699" cy="271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pic>
        <p:nvPicPr>
          <p:cNvPr id="7" name="图片 6" descr="思德logo2019更新小分辨率"/>
          <p:cNvPicPr>
            <a:picLocks noChangeAspect="1"/>
          </p:cNvPicPr>
          <p:nvPr userDrawn="1"/>
        </p:nvPicPr>
        <p:blipFill>
          <a:blip r:embed="rId2"/>
          <a:stretch>
            <a:fillRect/>
          </a:stretch>
        </p:blipFill>
        <p:spPr>
          <a:xfrm>
            <a:off x="7527925" y="64784"/>
            <a:ext cx="937260" cy="703068"/>
          </a:xfrm>
          <a:prstGeom prst="rect">
            <a:avLst/>
          </a:prstGeom>
        </p:spPr>
      </p:pic>
      <p:sp>
        <p:nvSpPr>
          <p:cNvPr id="2" name="标题 1"/>
          <p:cNvSpPr>
            <a:spLocks noGrp="1"/>
          </p:cNvSpPr>
          <p:nvPr>
            <p:ph type="title" hasCustomPrompt="1"/>
          </p:nvPr>
        </p:nvSpPr>
        <p:spPr>
          <a:xfrm>
            <a:off x="953332" y="339308"/>
            <a:ext cx="5897272" cy="330565"/>
          </a:xfrm>
        </p:spPr>
        <p:txBody>
          <a:bodyPr vert="horz" lIns="68580" tIns="34290" rIns="68580" bIns="34290" rtlCol="0" anchor="ctr">
            <a:noAutofit/>
          </a:bodyPr>
          <a:lstStyle>
            <a:lvl1pPr algn="l">
              <a:defRPr lang="zh-CN" altLang="en-US" sz="1800" b="0" i="0" baseline="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defRPr>
            </a:lvl1pPr>
          </a:lstStyle>
          <a:p>
            <a:pPr lvl="0" defTabSz="514350">
              <a:lnSpc>
                <a:spcPct val="90000"/>
              </a:lnSpc>
            </a:pPr>
            <a:r>
              <a:rPr lang="zh-CN" altLang="en-US" dirty="0"/>
              <a:t>精细化胶辊整体解决方案提供商</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90"/>
                                          </p:val>
                                        </p:tav>
                                        <p:tav tm="100000">
                                          <p:val>
                                            <p:fltVal val="0"/>
                                          </p:val>
                                        </p:tav>
                                      </p:tavLst>
                                    </p:anim>
                                    <p:animEffect transition="in" filter="fade">
                                      <p:cBhvr>
                                        <p:cTn id="18" dur="500"/>
                                        <p:tgtEl>
                                          <p:spTgt spid="14"/>
                                        </p:tgtEl>
                                      </p:cBhvr>
                                    </p:animEffect>
                                  </p:childTnLst>
                                </p:cTn>
                              </p:par>
                              <p:par>
                                <p:cTn id="19" presetID="22" presetClass="entr" presetSubtype="8" fill="hold" nodeType="withEffect">
                                  <p:stCondLst>
                                    <p:cond delay="25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1000"/>
                            </p:stCondLst>
                            <p:childTnLst>
                              <p:par>
                                <p:cTn id="23" presetID="2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7" grpId="0" bldLvl="0" animBg="1"/>
      <p:bldP spid="5" grpId="0"/>
      <p:bldP spid="3"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pull dir="u"/>
      </p:transition>
    </mc:Choice>
    <mc:Fallback>
      <p:transition spd="slow">
        <p:pull dir="u"/>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57200" y="4773343"/>
            <a:ext cx="2133600" cy="273892"/>
          </a:xfrm>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a:xfrm>
            <a:off x="3086690" y="4773343"/>
            <a:ext cx="2895600" cy="273892"/>
          </a:xfrm>
        </p:spPr>
        <p:txBody>
          <a:bodyPr vert="horz" lIns="76618" tIns="38309" rIns="76618" bIns="38309" rtlCol="0" anchor="ctr"/>
          <a:lstStyle>
            <a:lvl1pPr>
              <a:defRPr lang="en-US" altLang="zh-CN" smtClean="0">
                <a:solidFill>
                  <a:prstClr val="white">
                    <a:lumMod val="65000"/>
                  </a:prstClr>
                </a:solidFill>
                <a:latin typeface="Calibri" panose="020F0502020204030204"/>
              </a:defRPr>
            </a:lvl1pPr>
          </a:lstStyle>
          <a:p>
            <a:endParaRPr lang="zh-CN" altLang="en-US"/>
          </a:p>
        </p:txBody>
      </p:sp>
      <p:sp>
        <p:nvSpPr>
          <p:cNvPr id="22" name="灯片编号占位符 4"/>
          <p:cNvSpPr>
            <a:spLocks noGrp="1"/>
          </p:cNvSpPr>
          <p:nvPr>
            <p:ph type="sldNum" sz="quarter" idx="12"/>
          </p:nvPr>
        </p:nvSpPr>
        <p:spPr>
          <a:xfrm>
            <a:off x="6948573" y="4764675"/>
            <a:ext cx="1388046" cy="282549"/>
          </a:xfrm>
        </p:spPr>
        <p:txBody>
          <a:bodyPr vert="horz" lIns="102156" tIns="51076" rIns="102156" bIns="51076" rtlCol="0" anchor="ctr"/>
          <a:lstStyle>
            <a:lvl1pPr algn="r">
              <a:defRPr lang="zh-CN" altLang="en-US" smtClean="0"/>
            </a:lvl1pPr>
          </a:lstStyle>
          <a:p>
            <a:fld id="{0C913308-F349-4B6D-A68A-DD1791B4A57B}" type="slidenum">
              <a:rPr lang="zh-CN" altLang="en-US" smtClean="0"/>
            </a:fld>
            <a:endParaRPr lang="zh-CN" altLang="en-US"/>
          </a:p>
        </p:txBody>
      </p:sp>
      <p:sp>
        <p:nvSpPr>
          <p:cNvPr id="5" name="Rectangle 4"/>
          <p:cNvSpPr txBox="1">
            <a:spLocks noChangeArrowheads="1"/>
          </p:cNvSpPr>
          <p:nvPr userDrawn="1"/>
        </p:nvSpPr>
        <p:spPr bwMode="auto">
          <a:xfrm>
            <a:off x="-5699" y="5326988"/>
            <a:ext cx="9149699" cy="271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pull dir="u"/>
      </p:transition>
    </mc:Choice>
    <mc:Fallback>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67E1CCE-4C69-481E-8A82-8C3A41A945F4}" type="datetimeFigureOut">
              <a:rPr lang="zh-CN" altLang="en-US" smtClean="0"/>
            </a:fld>
            <a:endParaRPr lang="zh-CN" altLang="en-US"/>
          </a:p>
        </p:txBody>
      </p:sp>
      <p:sp>
        <p:nvSpPr>
          <p:cNvPr id="4" name="页脚占位符 3"/>
          <p:cNvSpPr>
            <a:spLocks noGrp="1"/>
          </p:cNvSpPr>
          <p:nvPr>
            <p:ph type="ftr" sz="quarter" idx="11"/>
          </p:nvPr>
        </p:nvSpPr>
        <p:spPr>
          <a:xfrm>
            <a:off x="2591435" y="4791913"/>
            <a:ext cx="4761865" cy="273733"/>
          </a:xfrm>
        </p:spPr>
        <p:txBody>
          <a:bodyPr/>
          <a:lstStyle>
            <a:lvl1pPr>
              <a:defRPr sz="1050"/>
            </a:lvl1pPr>
          </a:lstStyle>
          <a:p>
            <a:r>
              <a:rPr lang="zh-CN" altLang="en-US"/>
              <a:t>Better Rubber Roller Selection S</a:t>
            </a:r>
            <a:r>
              <a:rPr lang="en-US" altLang="zh-CN"/>
              <a:t>NOD</a:t>
            </a:r>
            <a:endParaRPr lang="en-US" altLang="zh-CN"/>
          </a:p>
        </p:txBody>
      </p:sp>
      <p:sp>
        <p:nvSpPr>
          <p:cNvPr id="5" name="灯片编号占位符 4"/>
          <p:cNvSpPr>
            <a:spLocks noGrp="1"/>
          </p:cNvSpPr>
          <p:nvPr>
            <p:ph type="sldNum" sz="quarter" idx="12"/>
          </p:nvPr>
        </p:nvSpPr>
        <p:spPr>
          <a:xfrm>
            <a:off x="7452320" y="4788274"/>
            <a:ext cx="1224136" cy="304728"/>
          </a:xfrm>
        </p:spPr>
        <p:txBody>
          <a:bodyPr/>
          <a:lstStyle>
            <a:lvl1pPr algn="ctr">
              <a:defRPr sz="1400">
                <a:solidFill>
                  <a:schemeClr val="accent1"/>
                </a:solidFill>
                <a:effectLst>
                  <a:outerShdw blurRad="38100" dist="25400" dir="5400000" algn="ctr" rotWithShape="0">
                    <a:srgbClr val="6E747A">
                      <a:alpha val="43000"/>
                    </a:srgbClr>
                  </a:outerShdw>
                </a:effectLst>
                <a:latin typeface="Impact" panose="020B0806030902050204" pitchFamily="34" charset="0"/>
              </a:defRPr>
            </a:lvl1pPr>
          </a:lstStyle>
          <a:p>
            <a:fld id="{FCC3A858-5ED0-4B4A-8756-97846365D733}" type="slidenum">
              <a:rPr lang="zh-CN" altLang="en-US" smtClean="0"/>
            </a:fld>
            <a:endParaRPr lang="zh-CN" altLang="en-US"/>
          </a:p>
        </p:txBody>
      </p:sp>
      <p:cxnSp>
        <p:nvCxnSpPr>
          <p:cNvPr id="12" name="直接连接符 11"/>
          <p:cNvCxnSpPr/>
          <p:nvPr/>
        </p:nvCxnSpPr>
        <p:spPr>
          <a:xfrm flipV="1">
            <a:off x="953128" y="654176"/>
            <a:ext cx="785942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4" name="组合 13"/>
          <p:cNvGrpSpPr/>
          <p:nvPr/>
        </p:nvGrpSpPr>
        <p:grpSpPr>
          <a:xfrm>
            <a:off x="395576" y="248487"/>
            <a:ext cx="396000" cy="396069"/>
            <a:chOff x="406574" y="236732"/>
            <a:chExt cx="612048" cy="593261"/>
          </a:xfrm>
        </p:grpSpPr>
        <p:sp>
          <p:nvSpPr>
            <p:cNvPr id="15" name="矩形 14"/>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Rectangle 4"/>
          <p:cNvSpPr txBox="1">
            <a:spLocks noChangeArrowheads="1"/>
          </p:cNvSpPr>
          <p:nvPr userDrawn="1"/>
        </p:nvSpPr>
        <p:spPr bwMode="auto">
          <a:xfrm>
            <a:off x="-5699" y="5326988"/>
            <a:ext cx="9149699" cy="271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pic>
        <p:nvPicPr>
          <p:cNvPr id="7" name="图片 6" descr="思德logo2019更新小分辨率"/>
          <p:cNvPicPr>
            <a:picLocks noChangeAspect="1"/>
          </p:cNvPicPr>
          <p:nvPr userDrawn="1"/>
        </p:nvPicPr>
        <p:blipFill>
          <a:blip r:embed="rId2"/>
          <a:stretch>
            <a:fillRect/>
          </a:stretch>
        </p:blipFill>
        <p:spPr>
          <a:xfrm>
            <a:off x="7527925" y="64784"/>
            <a:ext cx="937260" cy="703068"/>
          </a:xfrm>
          <a:prstGeom prst="rect">
            <a:avLst/>
          </a:prstGeom>
        </p:spPr>
      </p:pic>
      <p:sp>
        <p:nvSpPr>
          <p:cNvPr id="2" name="标题 1"/>
          <p:cNvSpPr>
            <a:spLocks noGrp="1"/>
          </p:cNvSpPr>
          <p:nvPr>
            <p:ph type="title" hasCustomPrompt="1"/>
          </p:nvPr>
        </p:nvSpPr>
        <p:spPr>
          <a:xfrm>
            <a:off x="953332" y="339308"/>
            <a:ext cx="5897272" cy="330565"/>
          </a:xfrm>
        </p:spPr>
        <p:txBody>
          <a:bodyPr vert="horz" lIns="68580" tIns="34290" rIns="68580" bIns="34290" rtlCol="0" anchor="ctr">
            <a:noAutofit/>
          </a:bodyPr>
          <a:lstStyle>
            <a:lvl1pPr algn="l">
              <a:defRPr lang="zh-CN" altLang="en-US" sz="1800" b="0" i="0" baseline="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defRPr>
            </a:lvl1pPr>
          </a:lstStyle>
          <a:p>
            <a:pPr lvl="0" defTabSz="514350">
              <a:lnSpc>
                <a:spcPct val="90000"/>
              </a:lnSpc>
            </a:pPr>
            <a:r>
              <a:rPr lang="zh-CN" altLang="en-US" dirty="0"/>
              <a:t>精细化胶辊整体解决方案提供商</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90"/>
                                          </p:val>
                                        </p:tav>
                                        <p:tav tm="100000">
                                          <p:val>
                                            <p:fltVal val="0"/>
                                          </p:val>
                                        </p:tav>
                                      </p:tavLst>
                                    </p:anim>
                                    <p:animEffect transition="in" filter="fade">
                                      <p:cBhvr>
                                        <p:cTn id="18" dur="500"/>
                                        <p:tgtEl>
                                          <p:spTgt spid="14"/>
                                        </p:tgtEl>
                                      </p:cBhvr>
                                    </p:animEffect>
                                  </p:childTnLst>
                                </p:cTn>
                              </p:par>
                              <p:par>
                                <p:cTn id="19" presetID="22" presetClass="entr" presetSubtype="8" fill="hold" nodeType="withEffect">
                                  <p:stCondLst>
                                    <p:cond delay="25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1000"/>
                            </p:stCondLst>
                            <p:childTnLst>
                              <p:par>
                                <p:cTn id="23" presetID="2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7" grpId="0" bldLvl="0" animBg="1"/>
      <p:bldP spid="5" grpId="0"/>
      <p:bldP spid="3"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pull dir="u"/>
      </p:transition>
    </mc:Choice>
    <mc:Fallback>
      <p:transition spd="slow">
        <p:pull dir="u"/>
      </p:transition>
    </mc:Fallback>
  </mc:AlternateContent>
  <p:hf hdr="0" ftr="0" dt="0"/>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microsoft.com/office/2007/relationships/hdphoto" Target="../media/image3.wdp"/><Relationship Id="rId4" Type="http://schemas.openxmlformats.org/officeDocument/2006/relationships/image" Target="../media/image2.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microsoft.com/office/2007/relationships/hdphoto" Target="../media/image3.wdp"/><Relationship Id="rId4" Type="http://schemas.openxmlformats.org/officeDocument/2006/relationships/image" Target="../media/image2.jpeg"/><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microsoft.com/office/2007/relationships/hdphoto" Target="../media/image3.wdp"/><Relationship Id="rId4" Type="http://schemas.openxmlformats.org/officeDocument/2006/relationships/image" Target="../media/image2.jpeg"/><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microsoft.com/office/2007/relationships/hdphoto" Target="../media/image3.wdp"/><Relationship Id="rId4" Type="http://schemas.openxmlformats.org/officeDocument/2006/relationships/image" Target="../media/image2.jpeg"/><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15"/>
            <a:ext cx="8229600" cy="857400"/>
          </a:xfrm>
          <a:prstGeom prst="rect">
            <a:avLst/>
          </a:prstGeom>
        </p:spPr>
        <p:txBody>
          <a:bodyPr vert="horz" lIns="102156" tIns="51076" rIns="102156" bIns="51076"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373"/>
            <a:ext cx="8229600" cy="3395066"/>
          </a:xfrm>
          <a:prstGeom prst="rect">
            <a:avLst/>
          </a:prstGeom>
        </p:spPr>
        <p:txBody>
          <a:bodyPr vert="horz" lIns="102156" tIns="51076" rIns="102156" bIns="51076"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4768098"/>
            <a:ext cx="2133600" cy="273892"/>
          </a:xfrm>
          <a:prstGeom prst="rect">
            <a:avLst/>
          </a:prstGeom>
        </p:spPr>
        <p:txBody>
          <a:bodyPr vert="horz" lIns="102156" tIns="51076" rIns="102156" bIns="51076" rtlCol="0" anchor="ctr"/>
          <a:lstStyle>
            <a:lvl1pPr algn="l">
              <a:defRPr sz="13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8098"/>
            <a:ext cx="2895600" cy="273892"/>
          </a:xfrm>
          <a:prstGeom prst="rect">
            <a:avLst/>
          </a:prstGeom>
        </p:spPr>
        <p:txBody>
          <a:bodyPr vert="horz" lIns="102156" tIns="51076" rIns="102156" bIns="51076" rtlCol="0" anchor="ctr"/>
          <a:lstStyle>
            <a:lvl1pPr algn="ctr">
              <a:defRPr sz="13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098"/>
            <a:ext cx="2133600" cy="273892"/>
          </a:xfrm>
          <a:prstGeom prst="rect">
            <a:avLst/>
          </a:prstGeom>
        </p:spPr>
        <p:txBody>
          <a:bodyPr vert="horz" lIns="102156" tIns="51076" rIns="102156" bIns="51076" rtlCol="0" anchor="ctr"/>
          <a:lstStyle>
            <a:lvl1pPr algn="r">
              <a:defRPr sz="1300">
                <a:solidFill>
                  <a:schemeClr val="tx1">
                    <a:tint val="75000"/>
                  </a:schemeClr>
                </a:solidFill>
              </a:defRPr>
            </a:lvl1pPr>
          </a:lstStyle>
          <a:p>
            <a:fld id="{0C913308-F349-4B6D-A68A-DD1791B4A57B}" type="slidenum">
              <a:rPr lang="zh-CN" altLang="en-US" smtClean="0"/>
            </a:fld>
            <a:endParaRPr lang="zh-CN" altLang="en-US"/>
          </a:p>
        </p:txBody>
      </p:sp>
      <p:pic>
        <p:nvPicPr>
          <p:cNvPr id="13" name="Picture 7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bwMode="auto">
          <a:xfrm>
            <a:off x="0" y="-17114"/>
            <a:ext cx="9144000" cy="514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userDrawn="1"/>
        </p:nvSpPr>
        <p:spPr>
          <a:xfrm>
            <a:off x="0" y="-17113"/>
            <a:ext cx="9144000" cy="51444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4"/>
          <p:cNvSpPr txBox="1">
            <a:spLocks noChangeArrowheads="1"/>
          </p:cNvSpPr>
          <p:nvPr userDrawn="1"/>
        </p:nvSpPr>
        <p:spPr bwMode="auto">
          <a:xfrm>
            <a:off x="-5699" y="5326988"/>
            <a:ext cx="9149699" cy="271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2000">
        <p:pull dir="u"/>
      </p:transition>
    </mc:Choice>
    <mc:Fallback>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txStyles>
    <p:titleStyle>
      <a:lvl1pPr algn="ctr" defTabSz="1022985" rtl="0" eaLnBrk="1" latinLnBrk="0" hangingPunct="1">
        <a:spcBef>
          <a:spcPct val="0"/>
        </a:spcBef>
        <a:buNone/>
        <a:defRPr sz="5000" kern="1200">
          <a:solidFill>
            <a:schemeClr val="tx1"/>
          </a:solidFill>
          <a:latin typeface="+mj-lt"/>
          <a:ea typeface="+mj-ea"/>
          <a:cs typeface="+mj-cs"/>
        </a:defRPr>
      </a:lvl1pPr>
    </p:titleStyle>
    <p:bodyStyle>
      <a:lvl1pPr marL="383540" indent="-383540" algn="l" defTabSz="10229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215" indent="-320040" algn="l" defTabSz="102298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8890" indent="-255905" algn="l" defTabSz="102298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70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314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432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613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94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975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2985" rtl="0" eaLnBrk="1" latinLnBrk="0" hangingPunct="1">
        <a:defRPr sz="2000" kern="1200">
          <a:solidFill>
            <a:schemeClr val="tx1"/>
          </a:solidFill>
          <a:latin typeface="+mn-lt"/>
          <a:ea typeface="+mn-ea"/>
          <a:cs typeface="+mn-cs"/>
        </a:defRPr>
      </a:lvl1pPr>
      <a:lvl2pPr marL="511810" algn="l" defTabSz="1022985" rtl="0" eaLnBrk="1" latinLnBrk="0" hangingPunct="1">
        <a:defRPr sz="2000" kern="1200">
          <a:solidFill>
            <a:schemeClr val="tx1"/>
          </a:solidFill>
          <a:latin typeface="+mn-lt"/>
          <a:ea typeface="+mn-ea"/>
          <a:cs typeface="+mn-cs"/>
        </a:defRPr>
      </a:lvl2pPr>
      <a:lvl3pPr marL="1022985" algn="l" defTabSz="1022985" rtl="0" eaLnBrk="1" latinLnBrk="0" hangingPunct="1">
        <a:defRPr sz="2000" kern="1200">
          <a:solidFill>
            <a:schemeClr val="tx1"/>
          </a:solidFill>
          <a:latin typeface="+mn-lt"/>
          <a:ea typeface="+mn-ea"/>
          <a:cs typeface="+mn-cs"/>
        </a:defRPr>
      </a:lvl3pPr>
      <a:lvl4pPr marL="1534795" algn="l" defTabSz="1022985" rtl="0" eaLnBrk="1" latinLnBrk="0" hangingPunct="1">
        <a:defRPr sz="2000" kern="1200">
          <a:solidFill>
            <a:schemeClr val="tx1"/>
          </a:solidFill>
          <a:latin typeface="+mn-lt"/>
          <a:ea typeface="+mn-ea"/>
          <a:cs typeface="+mn-cs"/>
        </a:defRPr>
      </a:lvl4pPr>
      <a:lvl5pPr marL="2047240" algn="l" defTabSz="1022985" rtl="0" eaLnBrk="1" latinLnBrk="0" hangingPunct="1">
        <a:defRPr sz="2000" kern="1200">
          <a:solidFill>
            <a:schemeClr val="tx1"/>
          </a:solidFill>
          <a:latin typeface="+mn-lt"/>
          <a:ea typeface="+mn-ea"/>
          <a:cs typeface="+mn-cs"/>
        </a:defRPr>
      </a:lvl5pPr>
      <a:lvl6pPr marL="2559050" algn="l" defTabSz="1022985" rtl="0" eaLnBrk="1" latinLnBrk="0" hangingPunct="1">
        <a:defRPr sz="2000" kern="1200">
          <a:solidFill>
            <a:schemeClr val="tx1"/>
          </a:solidFill>
          <a:latin typeface="+mn-lt"/>
          <a:ea typeface="+mn-ea"/>
          <a:cs typeface="+mn-cs"/>
        </a:defRPr>
      </a:lvl6pPr>
      <a:lvl7pPr marL="3070225" algn="l" defTabSz="1022985" rtl="0" eaLnBrk="1" latinLnBrk="0" hangingPunct="1">
        <a:defRPr sz="2000" kern="1200">
          <a:solidFill>
            <a:schemeClr val="tx1"/>
          </a:solidFill>
          <a:latin typeface="+mn-lt"/>
          <a:ea typeface="+mn-ea"/>
          <a:cs typeface="+mn-cs"/>
        </a:defRPr>
      </a:lvl7pPr>
      <a:lvl8pPr marL="3582035" algn="l" defTabSz="1022985" rtl="0" eaLnBrk="1" latinLnBrk="0" hangingPunct="1">
        <a:defRPr sz="2000" kern="1200">
          <a:solidFill>
            <a:schemeClr val="tx1"/>
          </a:solidFill>
          <a:latin typeface="+mn-lt"/>
          <a:ea typeface="+mn-ea"/>
          <a:cs typeface="+mn-cs"/>
        </a:defRPr>
      </a:lvl8pPr>
      <a:lvl9pPr marL="4093845" algn="l" defTabSz="102298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15"/>
            <a:ext cx="8229600" cy="857400"/>
          </a:xfrm>
          <a:prstGeom prst="rect">
            <a:avLst/>
          </a:prstGeom>
        </p:spPr>
        <p:txBody>
          <a:bodyPr vert="horz" lIns="102156" tIns="51076" rIns="102156" bIns="51076"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373"/>
            <a:ext cx="8229600" cy="3395066"/>
          </a:xfrm>
          <a:prstGeom prst="rect">
            <a:avLst/>
          </a:prstGeom>
        </p:spPr>
        <p:txBody>
          <a:bodyPr vert="horz" lIns="102156" tIns="51076" rIns="102156" bIns="51076"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4768098"/>
            <a:ext cx="2133600" cy="273892"/>
          </a:xfrm>
          <a:prstGeom prst="rect">
            <a:avLst/>
          </a:prstGeom>
        </p:spPr>
        <p:txBody>
          <a:bodyPr vert="horz" lIns="102156" tIns="51076" rIns="102156" bIns="51076" rtlCol="0" anchor="ctr"/>
          <a:lstStyle>
            <a:lvl1pPr algn="l">
              <a:defRPr sz="13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8098"/>
            <a:ext cx="2895600" cy="273892"/>
          </a:xfrm>
          <a:prstGeom prst="rect">
            <a:avLst/>
          </a:prstGeom>
        </p:spPr>
        <p:txBody>
          <a:bodyPr vert="horz" lIns="102156" tIns="51076" rIns="102156" bIns="51076" rtlCol="0" anchor="ctr"/>
          <a:lstStyle>
            <a:lvl1pPr algn="ctr">
              <a:defRPr sz="13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098"/>
            <a:ext cx="2133600" cy="273892"/>
          </a:xfrm>
          <a:prstGeom prst="rect">
            <a:avLst/>
          </a:prstGeom>
        </p:spPr>
        <p:txBody>
          <a:bodyPr vert="horz" lIns="102156" tIns="51076" rIns="102156" bIns="51076" rtlCol="0" anchor="ctr"/>
          <a:lstStyle>
            <a:lvl1pPr algn="r">
              <a:defRPr sz="1300">
                <a:solidFill>
                  <a:schemeClr val="tx1">
                    <a:tint val="75000"/>
                  </a:schemeClr>
                </a:solidFill>
              </a:defRPr>
            </a:lvl1pPr>
          </a:lstStyle>
          <a:p>
            <a:fld id="{0C913308-F349-4B6D-A68A-DD1791B4A57B}" type="slidenum">
              <a:rPr lang="zh-CN" altLang="en-US" smtClean="0"/>
            </a:fld>
            <a:endParaRPr lang="zh-CN" altLang="en-US"/>
          </a:p>
        </p:txBody>
      </p:sp>
      <p:pic>
        <p:nvPicPr>
          <p:cNvPr id="13" name="Picture 7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bwMode="auto">
          <a:xfrm>
            <a:off x="0" y="-17114"/>
            <a:ext cx="9144000" cy="514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userDrawn="1"/>
        </p:nvSpPr>
        <p:spPr>
          <a:xfrm>
            <a:off x="0" y="-17113"/>
            <a:ext cx="9144000" cy="51444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4"/>
          <p:cNvSpPr txBox="1">
            <a:spLocks noChangeArrowheads="1"/>
          </p:cNvSpPr>
          <p:nvPr userDrawn="1"/>
        </p:nvSpPr>
        <p:spPr bwMode="auto">
          <a:xfrm>
            <a:off x="-5699" y="5326988"/>
            <a:ext cx="9149699" cy="271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mc:AlternateContent xmlns:mc="http://schemas.openxmlformats.org/markup-compatibility/2006">
    <mc:Choice xmlns:p14="http://schemas.microsoft.com/office/powerpoint/2010/main" Requires="p14">
      <p:transition spd="slow" p14:dur="2000">
        <p:pull dir="u"/>
      </p:transition>
    </mc:Choice>
    <mc:Fallback>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txStyles>
    <p:titleStyle>
      <a:lvl1pPr algn="ctr" defTabSz="1022985" rtl="0" eaLnBrk="1" latinLnBrk="0" hangingPunct="1">
        <a:spcBef>
          <a:spcPct val="0"/>
        </a:spcBef>
        <a:buNone/>
        <a:defRPr sz="5000" kern="1200">
          <a:solidFill>
            <a:schemeClr val="tx1"/>
          </a:solidFill>
          <a:latin typeface="+mj-lt"/>
          <a:ea typeface="+mj-ea"/>
          <a:cs typeface="+mj-cs"/>
        </a:defRPr>
      </a:lvl1pPr>
    </p:titleStyle>
    <p:bodyStyle>
      <a:lvl1pPr marL="383540" indent="-383540" algn="l" defTabSz="10229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215" indent="-320040" algn="l" defTabSz="102298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8890" indent="-255905" algn="l" defTabSz="102298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70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314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432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613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94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975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2985" rtl="0" eaLnBrk="1" latinLnBrk="0" hangingPunct="1">
        <a:defRPr sz="2000" kern="1200">
          <a:solidFill>
            <a:schemeClr val="tx1"/>
          </a:solidFill>
          <a:latin typeface="+mn-lt"/>
          <a:ea typeface="+mn-ea"/>
          <a:cs typeface="+mn-cs"/>
        </a:defRPr>
      </a:lvl1pPr>
      <a:lvl2pPr marL="511810" algn="l" defTabSz="1022985" rtl="0" eaLnBrk="1" latinLnBrk="0" hangingPunct="1">
        <a:defRPr sz="2000" kern="1200">
          <a:solidFill>
            <a:schemeClr val="tx1"/>
          </a:solidFill>
          <a:latin typeface="+mn-lt"/>
          <a:ea typeface="+mn-ea"/>
          <a:cs typeface="+mn-cs"/>
        </a:defRPr>
      </a:lvl2pPr>
      <a:lvl3pPr marL="1022985" algn="l" defTabSz="1022985" rtl="0" eaLnBrk="1" latinLnBrk="0" hangingPunct="1">
        <a:defRPr sz="2000" kern="1200">
          <a:solidFill>
            <a:schemeClr val="tx1"/>
          </a:solidFill>
          <a:latin typeface="+mn-lt"/>
          <a:ea typeface="+mn-ea"/>
          <a:cs typeface="+mn-cs"/>
        </a:defRPr>
      </a:lvl3pPr>
      <a:lvl4pPr marL="1534795" algn="l" defTabSz="1022985" rtl="0" eaLnBrk="1" latinLnBrk="0" hangingPunct="1">
        <a:defRPr sz="2000" kern="1200">
          <a:solidFill>
            <a:schemeClr val="tx1"/>
          </a:solidFill>
          <a:latin typeface="+mn-lt"/>
          <a:ea typeface="+mn-ea"/>
          <a:cs typeface="+mn-cs"/>
        </a:defRPr>
      </a:lvl4pPr>
      <a:lvl5pPr marL="2047240" algn="l" defTabSz="1022985" rtl="0" eaLnBrk="1" latinLnBrk="0" hangingPunct="1">
        <a:defRPr sz="2000" kern="1200">
          <a:solidFill>
            <a:schemeClr val="tx1"/>
          </a:solidFill>
          <a:latin typeface="+mn-lt"/>
          <a:ea typeface="+mn-ea"/>
          <a:cs typeface="+mn-cs"/>
        </a:defRPr>
      </a:lvl5pPr>
      <a:lvl6pPr marL="2559050" algn="l" defTabSz="1022985" rtl="0" eaLnBrk="1" latinLnBrk="0" hangingPunct="1">
        <a:defRPr sz="2000" kern="1200">
          <a:solidFill>
            <a:schemeClr val="tx1"/>
          </a:solidFill>
          <a:latin typeface="+mn-lt"/>
          <a:ea typeface="+mn-ea"/>
          <a:cs typeface="+mn-cs"/>
        </a:defRPr>
      </a:lvl6pPr>
      <a:lvl7pPr marL="3070225" algn="l" defTabSz="1022985" rtl="0" eaLnBrk="1" latinLnBrk="0" hangingPunct="1">
        <a:defRPr sz="2000" kern="1200">
          <a:solidFill>
            <a:schemeClr val="tx1"/>
          </a:solidFill>
          <a:latin typeface="+mn-lt"/>
          <a:ea typeface="+mn-ea"/>
          <a:cs typeface="+mn-cs"/>
        </a:defRPr>
      </a:lvl7pPr>
      <a:lvl8pPr marL="3582035" algn="l" defTabSz="1022985" rtl="0" eaLnBrk="1" latinLnBrk="0" hangingPunct="1">
        <a:defRPr sz="2000" kern="1200">
          <a:solidFill>
            <a:schemeClr val="tx1"/>
          </a:solidFill>
          <a:latin typeface="+mn-lt"/>
          <a:ea typeface="+mn-ea"/>
          <a:cs typeface="+mn-cs"/>
        </a:defRPr>
      </a:lvl8pPr>
      <a:lvl9pPr marL="4093845" algn="l" defTabSz="102298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15"/>
            <a:ext cx="8229600" cy="857400"/>
          </a:xfrm>
          <a:prstGeom prst="rect">
            <a:avLst/>
          </a:prstGeom>
        </p:spPr>
        <p:txBody>
          <a:bodyPr vert="horz" lIns="102156" tIns="51076" rIns="102156" bIns="51076"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373"/>
            <a:ext cx="8229600" cy="3395066"/>
          </a:xfrm>
          <a:prstGeom prst="rect">
            <a:avLst/>
          </a:prstGeom>
        </p:spPr>
        <p:txBody>
          <a:bodyPr vert="horz" lIns="102156" tIns="51076" rIns="102156" bIns="51076"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4768098"/>
            <a:ext cx="2133600" cy="273892"/>
          </a:xfrm>
          <a:prstGeom prst="rect">
            <a:avLst/>
          </a:prstGeom>
        </p:spPr>
        <p:txBody>
          <a:bodyPr vert="horz" lIns="102156" tIns="51076" rIns="102156" bIns="51076" rtlCol="0" anchor="ctr"/>
          <a:lstStyle>
            <a:lvl1pPr algn="l">
              <a:defRPr sz="13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8098"/>
            <a:ext cx="2895600" cy="273892"/>
          </a:xfrm>
          <a:prstGeom prst="rect">
            <a:avLst/>
          </a:prstGeom>
        </p:spPr>
        <p:txBody>
          <a:bodyPr vert="horz" lIns="102156" tIns="51076" rIns="102156" bIns="51076" rtlCol="0" anchor="ctr"/>
          <a:lstStyle>
            <a:lvl1pPr algn="ctr">
              <a:defRPr sz="13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098"/>
            <a:ext cx="2133600" cy="273892"/>
          </a:xfrm>
          <a:prstGeom prst="rect">
            <a:avLst/>
          </a:prstGeom>
        </p:spPr>
        <p:txBody>
          <a:bodyPr vert="horz" lIns="102156" tIns="51076" rIns="102156" bIns="51076" rtlCol="0" anchor="ctr"/>
          <a:lstStyle>
            <a:lvl1pPr algn="r">
              <a:defRPr sz="1300">
                <a:solidFill>
                  <a:schemeClr val="tx1">
                    <a:tint val="75000"/>
                  </a:schemeClr>
                </a:solidFill>
              </a:defRPr>
            </a:lvl1pPr>
          </a:lstStyle>
          <a:p>
            <a:fld id="{0C913308-F349-4B6D-A68A-DD1791B4A57B}" type="slidenum">
              <a:rPr lang="zh-CN" altLang="en-US" smtClean="0"/>
            </a:fld>
            <a:endParaRPr lang="zh-CN" altLang="en-US"/>
          </a:p>
        </p:txBody>
      </p:sp>
      <p:pic>
        <p:nvPicPr>
          <p:cNvPr id="13" name="Picture 7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bwMode="auto">
          <a:xfrm>
            <a:off x="0" y="-17114"/>
            <a:ext cx="9144000" cy="514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userDrawn="1"/>
        </p:nvSpPr>
        <p:spPr>
          <a:xfrm>
            <a:off x="0" y="-17113"/>
            <a:ext cx="9144000" cy="51444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4"/>
          <p:cNvSpPr txBox="1">
            <a:spLocks noChangeArrowheads="1"/>
          </p:cNvSpPr>
          <p:nvPr userDrawn="1"/>
        </p:nvSpPr>
        <p:spPr bwMode="auto">
          <a:xfrm>
            <a:off x="-5699" y="5326988"/>
            <a:ext cx="9149699" cy="271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mc:AlternateContent xmlns:mc="http://schemas.openxmlformats.org/markup-compatibility/2006">
    <mc:Choice xmlns:p14="http://schemas.microsoft.com/office/powerpoint/2010/main" Requires="p14">
      <p:transition spd="slow" p14:dur="2000">
        <p:pull dir="u"/>
      </p:transition>
    </mc:Choice>
    <mc:Fallback>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txStyles>
    <p:titleStyle>
      <a:lvl1pPr algn="ctr" defTabSz="1022985" rtl="0" eaLnBrk="1" latinLnBrk="0" hangingPunct="1">
        <a:spcBef>
          <a:spcPct val="0"/>
        </a:spcBef>
        <a:buNone/>
        <a:defRPr sz="5000" kern="1200">
          <a:solidFill>
            <a:schemeClr val="tx1"/>
          </a:solidFill>
          <a:latin typeface="+mj-lt"/>
          <a:ea typeface="+mj-ea"/>
          <a:cs typeface="+mj-cs"/>
        </a:defRPr>
      </a:lvl1pPr>
    </p:titleStyle>
    <p:bodyStyle>
      <a:lvl1pPr marL="383540" indent="-383540" algn="l" defTabSz="10229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215" indent="-320040" algn="l" defTabSz="102298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8890" indent="-255905" algn="l" defTabSz="102298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70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314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432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613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94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975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2985" rtl="0" eaLnBrk="1" latinLnBrk="0" hangingPunct="1">
        <a:defRPr sz="2000" kern="1200">
          <a:solidFill>
            <a:schemeClr val="tx1"/>
          </a:solidFill>
          <a:latin typeface="+mn-lt"/>
          <a:ea typeface="+mn-ea"/>
          <a:cs typeface="+mn-cs"/>
        </a:defRPr>
      </a:lvl1pPr>
      <a:lvl2pPr marL="511810" algn="l" defTabSz="1022985" rtl="0" eaLnBrk="1" latinLnBrk="0" hangingPunct="1">
        <a:defRPr sz="2000" kern="1200">
          <a:solidFill>
            <a:schemeClr val="tx1"/>
          </a:solidFill>
          <a:latin typeface="+mn-lt"/>
          <a:ea typeface="+mn-ea"/>
          <a:cs typeface="+mn-cs"/>
        </a:defRPr>
      </a:lvl2pPr>
      <a:lvl3pPr marL="1022985" algn="l" defTabSz="1022985" rtl="0" eaLnBrk="1" latinLnBrk="0" hangingPunct="1">
        <a:defRPr sz="2000" kern="1200">
          <a:solidFill>
            <a:schemeClr val="tx1"/>
          </a:solidFill>
          <a:latin typeface="+mn-lt"/>
          <a:ea typeface="+mn-ea"/>
          <a:cs typeface="+mn-cs"/>
        </a:defRPr>
      </a:lvl3pPr>
      <a:lvl4pPr marL="1534795" algn="l" defTabSz="1022985" rtl="0" eaLnBrk="1" latinLnBrk="0" hangingPunct="1">
        <a:defRPr sz="2000" kern="1200">
          <a:solidFill>
            <a:schemeClr val="tx1"/>
          </a:solidFill>
          <a:latin typeface="+mn-lt"/>
          <a:ea typeface="+mn-ea"/>
          <a:cs typeface="+mn-cs"/>
        </a:defRPr>
      </a:lvl4pPr>
      <a:lvl5pPr marL="2047240" algn="l" defTabSz="1022985" rtl="0" eaLnBrk="1" latinLnBrk="0" hangingPunct="1">
        <a:defRPr sz="2000" kern="1200">
          <a:solidFill>
            <a:schemeClr val="tx1"/>
          </a:solidFill>
          <a:latin typeface="+mn-lt"/>
          <a:ea typeface="+mn-ea"/>
          <a:cs typeface="+mn-cs"/>
        </a:defRPr>
      </a:lvl5pPr>
      <a:lvl6pPr marL="2559050" algn="l" defTabSz="1022985" rtl="0" eaLnBrk="1" latinLnBrk="0" hangingPunct="1">
        <a:defRPr sz="2000" kern="1200">
          <a:solidFill>
            <a:schemeClr val="tx1"/>
          </a:solidFill>
          <a:latin typeface="+mn-lt"/>
          <a:ea typeface="+mn-ea"/>
          <a:cs typeface="+mn-cs"/>
        </a:defRPr>
      </a:lvl6pPr>
      <a:lvl7pPr marL="3070225" algn="l" defTabSz="1022985" rtl="0" eaLnBrk="1" latinLnBrk="0" hangingPunct="1">
        <a:defRPr sz="2000" kern="1200">
          <a:solidFill>
            <a:schemeClr val="tx1"/>
          </a:solidFill>
          <a:latin typeface="+mn-lt"/>
          <a:ea typeface="+mn-ea"/>
          <a:cs typeface="+mn-cs"/>
        </a:defRPr>
      </a:lvl7pPr>
      <a:lvl8pPr marL="3582035" algn="l" defTabSz="1022985" rtl="0" eaLnBrk="1" latinLnBrk="0" hangingPunct="1">
        <a:defRPr sz="2000" kern="1200">
          <a:solidFill>
            <a:schemeClr val="tx1"/>
          </a:solidFill>
          <a:latin typeface="+mn-lt"/>
          <a:ea typeface="+mn-ea"/>
          <a:cs typeface="+mn-cs"/>
        </a:defRPr>
      </a:lvl8pPr>
      <a:lvl9pPr marL="4093845" algn="l" defTabSz="1022985"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15"/>
            <a:ext cx="8229600" cy="857400"/>
          </a:xfrm>
          <a:prstGeom prst="rect">
            <a:avLst/>
          </a:prstGeom>
        </p:spPr>
        <p:txBody>
          <a:bodyPr vert="horz" lIns="102156" tIns="51076" rIns="102156" bIns="51076"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373"/>
            <a:ext cx="8229600" cy="3395066"/>
          </a:xfrm>
          <a:prstGeom prst="rect">
            <a:avLst/>
          </a:prstGeom>
        </p:spPr>
        <p:txBody>
          <a:bodyPr vert="horz" lIns="102156" tIns="51076" rIns="102156" bIns="51076"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4768098"/>
            <a:ext cx="2133600" cy="273892"/>
          </a:xfrm>
          <a:prstGeom prst="rect">
            <a:avLst/>
          </a:prstGeom>
        </p:spPr>
        <p:txBody>
          <a:bodyPr vert="horz" lIns="102156" tIns="51076" rIns="102156" bIns="51076" rtlCol="0" anchor="ctr"/>
          <a:lstStyle>
            <a:lvl1pPr algn="l">
              <a:defRPr sz="13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8098"/>
            <a:ext cx="2895600" cy="273892"/>
          </a:xfrm>
          <a:prstGeom prst="rect">
            <a:avLst/>
          </a:prstGeom>
        </p:spPr>
        <p:txBody>
          <a:bodyPr vert="horz" lIns="102156" tIns="51076" rIns="102156" bIns="51076" rtlCol="0" anchor="ctr"/>
          <a:lstStyle>
            <a:lvl1pPr algn="ctr">
              <a:defRPr sz="13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098"/>
            <a:ext cx="2133600" cy="273892"/>
          </a:xfrm>
          <a:prstGeom prst="rect">
            <a:avLst/>
          </a:prstGeom>
        </p:spPr>
        <p:txBody>
          <a:bodyPr vert="horz" lIns="102156" tIns="51076" rIns="102156" bIns="51076" rtlCol="0" anchor="ctr"/>
          <a:lstStyle>
            <a:lvl1pPr algn="r">
              <a:defRPr sz="1300">
                <a:solidFill>
                  <a:schemeClr val="tx1">
                    <a:tint val="75000"/>
                  </a:schemeClr>
                </a:solidFill>
              </a:defRPr>
            </a:lvl1pPr>
          </a:lstStyle>
          <a:p>
            <a:fld id="{0C913308-F349-4B6D-A68A-DD1791B4A57B}" type="slidenum">
              <a:rPr lang="zh-CN" altLang="en-US" smtClean="0"/>
            </a:fld>
            <a:endParaRPr lang="zh-CN" altLang="en-US"/>
          </a:p>
        </p:txBody>
      </p:sp>
      <p:pic>
        <p:nvPicPr>
          <p:cNvPr id="13" name="Picture 7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bwMode="auto">
          <a:xfrm>
            <a:off x="0" y="-17114"/>
            <a:ext cx="9144000" cy="514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userDrawn="1"/>
        </p:nvSpPr>
        <p:spPr>
          <a:xfrm>
            <a:off x="0" y="-17113"/>
            <a:ext cx="9144000" cy="51444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4"/>
          <p:cNvSpPr txBox="1">
            <a:spLocks noChangeArrowheads="1"/>
          </p:cNvSpPr>
          <p:nvPr userDrawn="1"/>
        </p:nvSpPr>
        <p:spPr bwMode="auto">
          <a:xfrm>
            <a:off x="-5699" y="5326988"/>
            <a:ext cx="9149699" cy="271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mc:Choice xmlns:p14="http://schemas.microsoft.com/office/powerpoint/2010/main" Requires="p14">
      <p:transition spd="slow" p14:dur="2000">
        <p:pull dir="u"/>
      </p:transition>
    </mc:Choice>
    <mc:Fallback>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txStyles>
    <p:titleStyle>
      <a:lvl1pPr algn="ctr" defTabSz="1022985" rtl="0" eaLnBrk="1" latinLnBrk="0" hangingPunct="1">
        <a:spcBef>
          <a:spcPct val="0"/>
        </a:spcBef>
        <a:buNone/>
        <a:defRPr sz="5000" kern="1200">
          <a:solidFill>
            <a:schemeClr val="tx1"/>
          </a:solidFill>
          <a:latin typeface="+mj-lt"/>
          <a:ea typeface="+mj-ea"/>
          <a:cs typeface="+mj-cs"/>
        </a:defRPr>
      </a:lvl1pPr>
    </p:titleStyle>
    <p:bodyStyle>
      <a:lvl1pPr marL="383540" indent="-383540" algn="l" defTabSz="10229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215" indent="-320040" algn="l" defTabSz="102298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8890" indent="-255905" algn="l" defTabSz="102298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70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314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432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613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94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975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2985" rtl="0" eaLnBrk="1" latinLnBrk="0" hangingPunct="1">
        <a:defRPr sz="2000" kern="1200">
          <a:solidFill>
            <a:schemeClr val="tx1"/>
          </a:solidFill>
          <a:latin typeface="+mn-lt"/>
          <a:ea typeface="+mn-ea"/>
          <a:cs typeface="+mn-cs"/>
        </a:defRPr>
      </a:lvl1pPr>
      <a:lvl2pPr marL="511810" algn="l" defTabSz="1022985" rtl="0" eaLnBrk="1" latinLnBrk="0" hangingPunct="1">
        <a:defRPr sz="2000" kern="1200">
          <a:solidFill>
            <a:schemeClr val="tx1"/>
          </a:solidFill>
          <a:latin typeface="+mn-lt"/>
          <a:ea typeface="+mn-ea"/>
          <a:cs typeface="+mn-cs"/>
        </a:defRPr>
      </a:lvl2pPr>
      <a:lvl3pPr marL="1022985" algn="l" defTabSz="1022985" rtl="0" eaLnBrk="1" latinLnBrk="0" hangingPunct="1">
        <a:defRPr sz="2000" kern="1200">
          <a:solidFill>
            <a:schemeClr val="tx1"/>
          </a:solidFill>
          <a:latin typeface="+mn-lt"/>
          <a:ea typeface="+mn-ea"/>
          <a:cs typeface="+mn-cs"/>
        </a:defRPr>
      </a:lvl3pPr>
      <a:lvl4pPr marL="1534795" algn="l" defTabSz="1022985" rtl="0" eaLnBrk="1" latinLnBrk="0" hangingPunct="1">
        <a:defRPr sz="2000" kern="1200">
          <a:solidFill>
            <a:schemeClr val="tx1"/>
          </a:solidFill>
          <a:latin typeface="+mn-lt"/>
          <a:ea typeface="+mn-ea"/>
          <a:cs typeface="+mn-cs"/>
        </a:defRPr>
      </a:lvl4pPr>
      <a:lvl5pPr marL="2047240" algn="l" defTabSz="1022985" rtl="0" eaLnBrk="1" latinLnBrk="0" hangingPunct="1">
        <a:defRPr sz="2000" kern="1200">
          <a:solidFill>
            <a:schemeClr val="tx1"/>
          </a:solidFill>
          <a:latin typeface="+mn-lt"/>
          <a:ea typeface="+mn-ea"/>
          <a:cs typeface="+mn-cs"/>
        </a:defRPr>
      </a:lvl5pPr>
      <a:lvl6pPr marL="2559050" algn="l" defTabSz="1022985" rtl="0" eaLnBrk="1" latinLnBrk="0" hangingPunct="1">
        <a:defRPr sz="2000" kern="1200">
          <a:solidFill>
            <a:schemeClr val="tx1"/>
          </a:solidFill>
          <a:latin typeface="+mn-lt"/>
          <a:ea typeface="+mn-ea"/>
          <a:cs typeface="+mn-cs"/>
        </a:defRPr>
      </a:lvl6pPr>
      <a:lvl7pPr marL="3070225" algn="l" defTabSz="1022985" rtl="0" eaLnBrk="1" latinLnBrk="0" hangingPunct="1">
        <a:defRPr sz="2000" kern="1200">
          <a:solidFill>
            <a:schemeClr val="tx1"/>
          </a:solidFill>
          <a:latin typeface="+mn-lt"/>
          <a:ea typeface="+mn-ea"/>
          <a:cs typeface="+mn-cs"/>
        </a:defRPr>
      </a:lvl7pPr>
      <a:lvl8pPr marL="3582035" algn="l" defTabSz="1022985" rtl="0" eaLnBrk="1" latinLnBrk="0" hangingPunct="1">
        <a:defRPr sz="2000" kern="1200">
          <a:solidFill>
            <a:schemeClr val="tx1"/>
          </a:solidFill>
          <a:latin typeface="+mn-lt"/>
          <a:ea typeface="+mn-ea"/>
          <a:cs typeface="+mn-cs"/>
        </a:defRPr>
      </a:lvl8pPr>
      <a:lvl9pPr marL="4093845" algn="l" defTabSz="102298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5.xml"/><Relationship Id="rId2" Type="http://schemas.openxmlformats.org/officeDocument/2006/relationships/image" Target="../media/image12.jpeg"/><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4" Type="http://schemas.openxmlformats.org/officeDocument/2006/relationships/notesSlide" Target="../notesSlides/notesSlide2.xml"/><Relationship Id="rId13" Type="http://schemas.openxmlformats.org/officeDocument/2006/relationships/slideLayout" Target="../slideLayouts/slideLayout1.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1.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42.xml.rels><?xml version="1.0" encoding="UTF-8" standalone="yes"?>
<Relationships xmlns="http://schemas.openxmlformats.org/package/2006/relationships"><Relationship Id="rId7" Type="http://schemas.openxmlformats.org/officeDocument/2006/relationships/notesSlide" Target="../notesSlides/notesSlide42.xml"/><Relationship Id="rId6"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7" Type="http://schemas.openxmlformats.org/officeDocument/2006/relationships/notesSlide" Target="../notesSlides/notesSlide51.xml"/><Relationship Id="rId6" Type="http://schemas.openxmlformats.org/officeDocument/2006/relationships/slideLayout" Target="../slideLayouts/slideLayout1.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2.xml"/><Relationship Id="rId2" Type="http://schemas.openxmlformats.org/officeDocument/2006/relationships/image" Target="../media/image39.jpeg"/><Relationship Id="rId1" Type="http://schemas.openxmlformats.org/officeDocument/2006/relationships/image" Target="../media/image38.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54.xml.rels><?xml version="1.0" encoding="UTF-8" standalone="yes"?>
<Relationships xmlns="http://schemas.openxmlformats.org/package/2006/relationships"><Relationship Id="rId9" Type="http://schemas.openxmlformats.org/officeDocument/2006/relationships/notesSlide" Target="../notesSlides/notesSlide54.xml"/><Relationship Id="rId8" Type="http://schemas.openxmlformats.org/officeDocument/2006/relationships/slideLayout" Target="../slideLayouts/slideLayout2.xml"/><Relationship Id="rId7" Type="http://schemas.openxmlformats.org/officeDocument/2006/relationships/image" Target="../media/image46.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39.jpeg"/><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slides/_rels/slide5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54.jpeg"/><Relationship Id="rId7" Type="http://schemas.openxmlformats.org/officeDocument/2006/relationships/image" Target="../media/image53.jpeg"/><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 Id="rId3" Type="http://schemas.openxmlformats.org/officeDocument/2006/relationships/image" Target="../media/image49.jpeg"/><Relationship Id="rId2" Type="http://schemas.openxmlformats.org/officeDocument/2006/relationships/image" Target="../media/image48.jpeg"/><Relationship Id="rId10" Type="http://schemas.openxmlformats.org/officeDocument/2006/relationships/notesSlide" Target="../notesSlides/notesSlide55.xml"/><Relationship Id="rId1" Type="http://schemas.openxmlformats.org/officeDocument/2006/relationships/image" Target="../media/image47.jpeg"/></Relationships>
</file>

<file path=ppt/slides/_rels/slide5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54.jpeg"/><Relationship Id="rId7" Type="http://schemas.openxmlformats.org/officeDocument/2006/relationships/image" Target="../media/image53.jpeg"/><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 Id="rId3" Type="http://schemas.openxmlformats.org/officeDocument/2006/relationships/image" Target="../media/image49.jpeg"/><Relationship Id="rId2" Type="http://schemas.openxmlformats.org/officeDocument/2006/relationships/image" Target="../media/image48.jpeg"/><Relationship Id="rId10" Type="http://schemas.openxmlformats.org/officeDocument/2006/relationships/notesSlide" Target="../notesSlides/notesSlide56.xml"/><Relationship Id="rId1" Type="http://schemas.openxmlformats.org/officeDocument/2006/relationships/image" Target="../media/image47.jpeg"/></Relationships>
</file>

<file path=ppt/slides/_rels/slide5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54.jpeg"/><Relationship Id="rId7" Type="http://schemas.openxmlformats.org/officeDocument/2006/relationships/image" Target="../media/image53.jpeg"/><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 Id="rId3" Type="http://schemas.openxmlformats.org/officeDocument/2006/relationships/image" Target="../media/image49.jpeg"/><Relationship Id="rId2" Type="http://schemas.openxmlformats.org/officeDocument/2006/relationships/image" Target="../media/image48.jpeg"/><Relationship Id="rId10" Type="http://schemas.openxmlformats.org/officeDocument/2006/relationships/notesSlide" Target="../notesSlides/notesSlide57.xml"/><Relationship Id="rId1" Type="http://schemas.openxmlformats.org/officeDocument/2006/relationships/image" Target="../media/image47.jpeg"/></Relationships>
</file>

<file path=ppt/slides/_rels/slide5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2.jpeg"/><Relationship Id="rId7" Type="http://schemas.openxmlformats.org/officeDocument/2006/relationships/image" Target="../media/image61.jpeg"/><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 Id="rId3" Type="http://schemas.openxmlformats.org/officeDocument/2006/relationships/image" Target="../media/image57.jpeg"/><Relationship Id="rId2" Type="http://schemas.openxmlformats.org/officeDocument/2006/relationships/image" Target="../media/image56.jpeg"/><Relationship Id="rId10" Type="http://schemas.openxmlformats.org/officeDocument/2006/relationships/notesSlide" Target="../notesSlides/notesSlide58.xml"/><Relationship Id="rId1" Type="http://schemas.openxmlformats.org/officeDocument/2006/relationships/image" Target="../media/image55.jpeg"/></Relationships>
</file>

<file path=ppt/slides/_rels/slide59.xml.rels><?xml version="1.0" encoding="UTF-8" standalone="yes"?>
<Relationships xmlns="http://schemas.openxmlformats.org/package/2006/relationships"><Relationship Id="rId9" Type="http://schemas.openxmlformats.org/officeDocument/2006/relationships/notesSlide" Target="../notesSlides/notesSlide59.xml"/><Relationship Id="rId8" Type="http://schemas.openxmlformats.org/officeDocument/2006/relationships/slideLayout" Target="../slideLayouts/slideLayout2.xml"/><Relationship Id="rId7" Type="http://schemas.openxmlformats.org/officeDocument/2006/relationships/image" Target="../media/image38.jpeg"/><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image" Target="../media/image6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7" Type="http://schemas.openxmlformats.org/officeDocument/2006/relationships/notesSlide" Target="../notesSlides/notesSlide61.xml"/><Relationship Id="rId6" Type="http://schemas.openxmlformats.org/officeDocument/2006/relationships/slideLayout" Target="../slideLayouts/slideLayout10.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9" Type="http://schemas.openxmlformats.org/officeDocument/2006/relationships/notesSlide" Target="../notesSlides/notesSlide63.xml"/><Relationship Id="rId8" Type="http://schemas.openxmlformats.org/officeDocument/2006/relationships/slideLayout" Target="../slideLayouts/slideLayout2.xml"/><Relationship Id="rId7" Type="http://schemas.openxmlformats.org/officeDocument/2006/relationships/image" Target="../media/image75.png"/><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jpeg"/><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image" Target="../media/image69.png"/></Relationships>
</file>

<file path=ppt/slides/_rels/slide64.xml.rels><?xml version="1.0" encoding="UTF-8" standalone="yes"?>
<Relationships xmlns="http://schemas.openxmlformats.org/package/2006/relationships"><Relationship Id="rId4" Type="http://schemas.openxmlformats.org/officeDocument/2006/relationships/notesSlide" Target="../notesSlides/notesSlide64.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8.xml"/><Relationship Id="rId3" Type="http://schemas.openxmlformats.org/officeDocument/2006/relationships/image" Target="../media/image9.png"/><Relationship Id="rId2" Type="http://schemas.microsoft.com/office/2007/relationships/media" Target="http://player.youku.com/embed/XNDEyOTU0OTU3Ng==" TargetMode="External"/><Relationship Id="rId1" Type="http://schemas.openxmlformats.org/officeDocument/2006/relationships/video" Target="http://player.youku.com/embed/XNDEyOTU0OTU3N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ppt\bg\竖向大图\图片8(2).png"/>
          <p:cNvPicPr>
            <a:picLocks noChangeAspect="1" noChangeArrowheads="1"/>
          </p:cNvPicPr>
          <p:nvPr/>
        </p:nvPicPr>
        <p:blipFill>
          <a:blip r:embed="rId1"/>
          <a:srcRect/>
          <a:stretch>
            <a:fillRect/>
          </a:stretch>
        </p:blipFill>
        <p:spPr bwMode="auto">
          <a:xfrm>
            <a:off x="0" y="351008"/>
            <a:ext cx="2443712" cy="4442383"/>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34" name="矩形 10"/>
          <p:cNvSpPr>
            <a:spLocks noChangeAspect="1"/>
          </p:cNvSpPr>
          <p:nvPr/>
        </p:nvSpPr>
        <p:spPr>
          <a:xfrm>
            <a:off x="6504600" y="1317338"/>
            <a:ext cx="1121470" cy="12216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35" name="矩形 10"/>
          <p:cNvSpPr>
            <a:spLocks noChangeAspect="1"/>
          </p:cNvSpPr>
          <p:nvPr/>
        </p:nvSpPr>
        <p:spPr>
          <a:xfrm>
            <a:off x="6746895" y="1317338"/>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6" name="矩形 10"/>
          <p:cNvSpPr/>
          <p:nvPr/>
        </p:nvSpPr>
        <p:spPr>
          <a:xfrm>
            <a:off x="6950415" y="1548644"/>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4000" dirty="0">
                <a:solidFill>
                  <a:prstClr val="white"/>
                </a:solidFill>
                <a:latin typeface="Impact" panose="020B0806030902050204" pitchFamily="34" charset="0"/>
              </a:rPr>
              <a:t>德</a:t>
            </a:r>
            <a:endParaRPr lang="zh-CN" altLang="en-US" sz="4000" dirty="0">
              <a:solidFill>
                <a:prstClr val="white"/>
              </a:solidFill>
              <a:latin typeface="Impact" panose="020B0806030902050204" pitchFamily="34" charset="0"/>
            </a:endParaRPr>
          </a:p>
        </p:txBody>
      </p:sp>
      <p:sp>
        <p:nvSpPr>
          <p:cNvPr id="30" name="矩形 10"/>
          <p:cNvSpPr>
            <a:spLocks noChangeAspect="1"/>
          </p:cNvSpPr>
          <p:nvPr/>
        </p:nvSpPr>
        <p:spPr>
          <a:xfrm>
            <a:off x="5354565" y="1317338"/>
            <a:ext cx="1121470" cy="12216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31" name="矩形 10"/>
          <p:cNvSpPr>
            <a:spLocks noChangeAspect="1"/>
          </p:cNvSpPr>
          <p:nvPr/>
        </p:nvSpPr>
        <p:spPr>
          <a:xfrm>
            <a:off x="5596860" y="1317338"/>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2" name="矩形 10"/>
          <p:cNvSpPr/>
          <p:nvPr/>
        </p:nvSpPr>
        <p:spPr>
          <a:xfrm>
            <a:off x="5800380" y="1548644"/>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zh-CN" sz="4000" dirty="0">
                <a:solidFill>
                  <a:prstClr val="white"/>
                </a:solidFill>
                <a:latin typeface="Impact" panose="020B0806030902050204" pitchFamily="34" charset="0"/>
              </a:rPr>
              <a:t>思</a:t>
            </a:r>
            <a:endParaRPr lang="zh-CN" altLang="zh-CN" sz="4000" dirty="0">
              <a:solidFill>
                <a:prstClr val="white"/>
              </a:solidFill>
              <a:latin typeface="Impact" panose="020B0806030902050204" pitchFamily="34" charset="0"/>
            </a:endParaRPr>
          </a:p>
        </p:txBody>
      </p:sp>
      <p:sp>
        <p:nvSpPr>
          <p:cNvPr id="8" name="TextBox 7"/>
          <p:cNvSpPr txBox="1"/>
          <p:nvPr/>
        </p:nvSpPr>
        <p:spPr>
          <a:xfrm>
            <a:off x="2607581" y="2789402"/>
            <a:ext cx="5627302" cy="1174750"/>
          </a:xfrm>
          <a:prstGeom prst="rect">
            <a:avLst/>
          </a:prstGeom>
          <a:noFill/>
        </p:spPr>
        <p:txBody>
          <a:bodyPr wrap="square" lIns="68571" tIns="34285" rIns="68571" bIns="34285" rtlCol="0">
            <a:spAutoFit/>
          </a:bodyPr>
          <a:lstStyle/>
          <a:p>
            <a:pPr algn="ctr"/>
            <a:r>
              <a:rPr lang="zh-CN" altLang="zh-CN" sz="3600" dirty="0">
                <a:solidFill>
                  <a:schemeClr val="accent1"/>
                </a:solidFill>
                <a:latin typeface="AvantGarde Md BT" pitchFamily="34" charset="0"/>
                <a:ea typeface="微软雅黑" panose="020B0503020204020204" pitchFamily="34" charset="-122"/>
              </a:rPr>
              <a:t>精细化胶辊</a:t>
            </a:r>
            <a:endParaRPr lang="en-US" altLang="zh-CN" sz="3600" dirty="0">
              <a:solidFill>
                <a:schemeClr val="accent1"/>
              </a:solidFill>
              <a:latin typeface="AvantGarde Md BT" pitchFamily="34" charset="0"/>
              <a:ea typeface="微软雅黑" panose="020B0503020204020204" pitchFamily="34" charset="-122"/>
            </a:endParaRPr>
          </a:p>
          <a:p>
            <a:pPr algn="ctr"/>
            <a:endParaRPr lang="zh-CN" altLang="en-US" sz="3600" b="1" dirty="0">
              <a:solidFill>
                <a:schemeClr val="accent1"/>
              </a:solidFill>
              <a:latin typeface="+mj-ea"/>
              <a:ea typeface="+mj-ea"/>
            </a:endParaRPr>
          </a:p>
        </p:txBody>
      </p:sp>
      <p:sp>
        <p:nvSpPr>
          <p:cNvPr id="9" name="TextBox 8"/>
          <p:cNvSpPr txBox="1"/>
          <p:nvPr/>
        </p:nvSpPr>
        <p:spPr>
          <a:xfrm>
            <a:off x="4091940" y="4102100"/>
            <a:ext cx="3295650" cy="252730"/>
          </a:xfrm>
          <a:prstGeom prst="rect">
            <a:avLst/>
          </a:prstGeom>
          <a:noFill/>
        </p:spPr>
        <p:txBody>
          <a:bodyPr wrap="square" rtlCol="0">
            <a:spAutoFit/>
          </a:bodyPr>
          <a:lstStyle/>
          <a:p>
            <a:pPr algn="ctr"/>
            <a:r>
              <a:rPr lang="zh-CN" altLang="en-US" sz="1050" b="1" dirty="0">
                <a:solidFill>
                  <a:schemeClr val="bg1">
                    <a:lumMod val="50000"/>
                  </a:schemeClr>
                </a:solidFill>
                <a:latin typeface="+mj-ea"/>
                <a:ea typeface="+mj-ea"/>
              </a:rPr>
              <a:t>认识思德    关于胶辊    应用及服务   行业解决方案  </a:t>
            </a:r>
            <a:endParaRPr lang="zh-CN" altLang="en-US" sz="1050" b="1" dirty="0">
              <a:solidFill>
                <a:schemeClr val="bg1">
                  <a:lumMod val="50000"/>
                </a:schemeClr>
              </a:solidFill>
              <a:latin typeface="+mj-ea"/>
              <a:ea typeface="+mj-ea"/>
            </a:endParaRPr>
          </a:p>
        </p:txBody>
      </p:sp>
      <p:sp>
        <p:nvSpPr>
          <p:cNvPr id="10" name="圆角矩形 1"/>
          <p:cNvSpPr/>
          <p:nvPr/>
        </p:nvSpPr>
        <p:spPr>
          <a:xfrm>
            <a:off x="3294471" y="3489100"/>
            <a:ext cx="4433016" cy="468000"/>
          </a:xfrm>
          <a:prstGeom prst="roundRect">
            <a:avLst>
              <a:gd name="adj" fmla="val 50000"/>
            </a:avLst>
          </a:prstGeom>
          <a:solidFill>
            <a:schemeClr val="accent1"/>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8000"/>
              </a:prstClr>
            </a:innerShdw>
          </a:effectLst>
        </p:spPr>
        <p:txBody>
          <a:bodyPr anchor="ctr"/>
          <a:lstStyle/>
          <a:p>
            <a:pPr algn="ctr"/>
            <a:endParaRPr lang="zh-CN" altLang="en-US" kern="0">
              <a:solidFill>
                <a:prstClr val="white"/>
              </a:solidFill>
              <a:latin typeface="+mj-ea"/>
              <a:ea typeface="+mj-ea"/>
            </a:endParaRPr>
          </a:p>
        </p:txBody>
      </p:sp>
      <p:sp>
        <p:nvSpPr>
          <p:cNvPr id="11" name="圆角矩形 2"/>
          <p:cNvSpPr/>
          <p:nvPr/>
        </p:nvSpPr>
        <p:spPr>
          <a:xfrm>
            <a:off x="3294474" y="3491390"/>
            <a:ext cx="4433017" cy="468000"/>
          </a:xfrm>
          <a:prstGeom prst="roundRect">
            <a:avLst>
              <a:gd name="adj" fmla="val 50000"/>
            </a:avLst>
          </a:prstGeom>
          <a:solidFill>
            <a:schemeClr val="bg1">
              <a:lumMod val="65000"/>
            </a:schemeClr>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0000"/>
              </a:prstClr>
            </a:innerShdw>
          </a:effectLst>
        </p:spPr>
        <p:txBody>
          <a:bodyPr anchor="ctr"/>
          <a:lstStyle/>
          <a:p>
            <a:pPr algn="ctr"/>
            <a:endParaRPr lang="zh-CN" altLang="en-US" kern="0">
              <a:solidFill>
                <a:prstClr val="white"/>
              </a:solidFill>
              <a:latin typeface="+mj-ea"/>
              <a:ea typeface="+mj-ea"/>
            </a:endParaRPr>
          </a:p>
        </p:txBody>
      </p:sp>
      <p:sp>
        <p:nvSpPr>
          <p:cNvPr id="12" name="文字"/>
          <p:cNvSpPr txBox="1"/>
          <p:nvPr/>
        </p:nvSpPr>
        <p:spPr>
          <a:xfrm>
            <a:off x="3871162" y="3525335"/>
            <a:ext cx="3279641" cy="398780"/>
          </a:xfrm>
          <a:prstGeom prst="rect">
            <a:avLst/>
          </a:prstGeom>
          <a:noFill/>
        </p:spPr>
        <p:txBody>
          <a:bodyPr wrap="square" rtlCol="0">
            <a:spAutoFit/>
          </a:bodyPr>
          <a:lstStyle/>
          <a:p>
            <a:pPr algn="ctr"/>
            <a:r>
              <a:rPr lang="zh-CN" altLang="en-US" sz="2000" dirty="0">
                <a:solidFill>
                  <a:schemeClr val="bg1"/>
                </a:solidFill>
                <a:latin typeface="+mj-ea"/>
                <a:ea typeface="+mj-ea"/>
              </a:rPr>
              <a:t>整体解决方案提供商</a:t>
            </a:r>
            <a:endParaRPr lang="zh-CN" altLang="en-US" sz="2000" dirty="0">
              <a:solidFill>
                <a:schemeClr val="bg1"/>
              </a:solidFill>
              <a:latin typeface="+mj-ea"/>
              <a:ea typeface="+mj-ea"/>
            </a:endParaRPr>
          </a:p>
        </p:txBody>
      </p:sp>
      <p:sp>
        <p:nvSpPr>
          <p:cNvPr id="13" name="圆角矩形 12"/>
          <p:cNvSpPr/>
          <p:nvPr/>
        </p:nvSpPr>
        <p:spPr>
          <a:xfrm>
            <a:off x="3281199" y="3460045"/>
            <a:ext cx="729371" cy="504000"/>
          </a:xfrm>
          <a:prstGeom prst="roundRect">
            <a:avLst>
              <a:gd name="adj" fmla="val 50000"/>
            </a:avLst>
          </a:prstGeom>
          <a:gradFill>
            <a:gsLst>
              <a:gs pos="0">
                <a:schemeClr val="bg1">
                  <a:lumMod val="75000"/>
                </a:schemeClr>
              </a:gs>
              <a:gs pos="100000">
                <a:schemeClr val="bg1"/>
              </a:gs>
            </a:gsLst>
            <a:lin ang="2700000" scaled="0"/>
          </a:gradFill>
          <a:ln w="22225">
            <a:gradFill>
              <a:gsLst>
                <a:gs pos="0">
                  <a:schemeClr val="bg1">
                    <a:lumMod val="65000"/>
                  </a:schemeClr>
                </a:gs>
                <a:gs pos="100000">
                  <a:schemeClr val="bg1"/>
                </a:gs>
              </a:gsLst>
              <a:lin ang="13500000" scaled="0"/>
            </a:gradFill>
          </a:ln>
          <a:effectLst>
            <a:outerShdw blurRad="50800" dist="38100" dir="2700000" sx="97000" sy="9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latin typeface="+mj-ea"/>
              <a:ea typeface="+mj-ea"/>
              <a:cs typeface="+mn-ea"/>
            </a:endParaRPr>
          </a:p>
        </p:txBody>
      </p:sp>
      <p:pic>
        <p:nvPicPr>
          <p:cNvPr id="14" name="手"/>
          <p:cNvPicPr>
            <a:picLocks noChangeAspect="1"/>
          </p:cNvPicPr>
          <p:nvPr/>
        </p:nvPicPr>
        <p:blipFill>
          <a:blip r:embed="rId2"/>
          <a:stretch>
            <a:fillRect/>
          </a:stretch>
        </p:blipFill>
        <p:spPr>
          <a:xfrm>
            <a:off x="3533685" y="3664467"/>
            <a:ext cx="928570" cy="2652149"/>
          </a:xfrm>
          <a:prstGeom prst="rect">
            <a:avLst/>
          </a:prstGeom>
        </p:spPr>
      </p:pic>
      <p:sp>
        <p:nvSpPr>
          <p:cNvPr id="26" name="矩形 10"/>
          <p:cNvSpPr>
            <a:spLocks noChangeAspect="1"/>
          </p:cNvSpPr>
          <p:nvPr/>
        </p:nvSpPr>
        <p:spPr>
          <a:xfrm>
            <a:off x="4204529" y="1317338"/>
            <a:ext cx="1121470" cy="12216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27" name="矩形 10"/>
          <p:cNvSpPr>
            <a:spLocks noChangeAspect="1"/>
          </p:cNvSpPr>
          <p:nvPr/>
        </p:nvSpPr>
        <p:spPr>
          <a:xfrm>
            <a:off x="4446824" y="1317338"/>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8" name="矩形 10"/>
          <p:cNvSpPr/>
          <p:nvPr/>
        </p:nvSpPr>
        <p:spPr>
          <a:xfrm>
            <a:off x="4650344" y="1548644"/>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4000" dirty="0">
                <a:solidFill>
                  <a:prstClr val="white"/>
                </a:solidFill>
                <a:latin typeface="Impact" panose="020B0806030902050204" pitchFamily="34" charset="0"/>
              </a:rPr>
              <a:t>海</a:t>
            </a:r>
            <a:endParaRPr lang="zh-CN" altLang="en-US" sz="4000" dirty="0">
              <a:solidFill>
                <a:prstClr val="white"/>
              </a:solidFill>
              <a:latin typeface="Impact" panose="020B0806030902050204" pitchFamily="34" charset="0"/>
            </a:endParaRPr>
          </a:p>
        </p:txBody>
      </p:sp>
      <p:sp>
        <p:nvSpPr>
          <p:cNvPr id="3" name="矩形 10"/>
          <p:cNvSpPr>
            <a:spLocks noChangeAspect="1"/>
          </p:cNvSpPr>
          <p:nvPr/>
        </p:nvSpPr>
        <p:spPr>
          <a:xfrm>
            <a:off x="3054493" y="1317338"/>
            <a:ext cx="1121470" cy="12216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5" name="矩形 10"/>
          <p:cNvSpPr>
            <a:spLocks noChangeAspect="1"/>
          </p:cNvSpPr>
          <p:nvPr/>
        </p:nvSpPr>
        <p:spPr>
          <a:xfrm>
            <a:off x="3296788" y="1317338"/>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 name="矩形 10"/>
          <p:cNvSpPr/>
          <p:nvPr/>
        </p:nvSpPr>
        <p:spPr>
          <a:xfrm>
            <a:off x="3500308" y="1548644"/>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4000" dirty="0">
                <a:solidFill>
                  <a:prstClr val="white"/>
                </a:solidFill>
                <a:latin typeface="Impact" panose="020B0806030902050204" pitchFamily="34" charset="0"/>
              </a:rPr>
              <a:t>上</a:t>
            </a:r>
            <a:endParaRPr lang="zh-CN" altLang="en-US" sz="4000" dirty="0">
              <a:solidFill>
                <a:prstClr val="white"/>
              </a:solidFill>
              <a:latin typeface="Impact" panose="020B0806030902050204" pitchFamily="34" charset="0"/>
            </a:endParaRPr>
          </a:p>
        </p:txBody>
      </p:sp>
      <p:sp>
        <p:nvSpPr>
          <p:cNvPr id="2" name="矩形 1"/>
          <p:cNvSpPr/>
          <p:nvPr/>
        </p:nvSpPr>
        <p:spPr>
          <a:xfrm>
            <a:off x="0" y="-52705"/>
            <a:ext cx="2443480" cy="5215890"/>
          </a:xfrm>
          <a:prstGeom prst="rect">
            <a:avLst/>
          </a:prstGeom>
          <a:gradFill flip="none" rotWithShape="1">
            <a:gsLst>
              <a:gs pos="50000">
                <a:schemeClr val="accent1">
                  <a:alpha val="64000"/>
                </a:schemeClr>
              </a:gs>
              <a:gs pos="100000">
                <a:schemeClr val="accent1">
                  <a:lumMod val="75000"/>
                </a:schemeClr>
              </a:gs>
              <a:gs pos="0">
                <a:schemeClr val="accent1">
                  <a:lumMod val="60000"/>
                  <a:lumOff val="40000"/>
                </a:schemeClr>
              </a:gs>
            </a:gsLst>
            <a:lin ang="16200000" scaled="0"/>
            <a:tileRect/>
          </a:gradFill>
          <a:ln w="15875">
            <a:no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800">
              <a:solidFill>
                <a:prstClr val="white"/>
              </a:solidFill>
              <a:latin typeface="Impact" panose="020B0806030902050204" pitchFamily="34" charset="0"/>
            </a:endParaRPr>
          </a:p>
        </p:txBody>
      </p:sp>
      <p:sp>
        <p:nvSpPr>
          <p:cNvPr id="33" name="TextBox 32"/>
          <p:cNvSpPr txBox="1"/>
          <p:nvPr/>
        </p:nvSpPr>
        <p:spPr>
          <a:xfrm>
            <a:off x="275876" y="4825934"/>
            <a:ext cx="1919860" cy="337185"/>
          </a:xfrm>
          <a:prstGeom prst="rect">
            <a:avLst/>
          </a:prstGeom>
          <a:noFill/>
        </p:spPr>
        <p:txBody>
          <a:bodyPr wrap="square" rtlCol="0">
            <a:spAutoFit/>
          </a:bodyPr>
          <a:lstStyle/>
          <a:p>
            <a:pPr algn="ctr"/>
            <a:r>
              <a:rPr lang="zh-CN" altLang="zh-CN" sz="1600" b="1" dirty="0" smtClean="0">
                <a:solidFill>
                  <a:schemeClr val="bg1"/>
                </a:solidFill>
                <a:latin typeface="+mj-ea"/>
                <a:ea typeface="+mj-ea"/>
              </a:rPr>
              <a:t>好胶辊  找思德</a:t>
            </a:r>
            <a:endParaRPr lang="zh-CN" altLang="zh-CN" sz="1600" b="1" dirty="0" smtClean="0">
              <a:solidFill>
                <a:schemeClr val="bg1"/>
              </a:solidFill>
              <a:latin typeface="+mj-ea"/>
              <a:ea typeface="+mj-ea"/>
            </a:endParaRPr>
          </a:p>
        </p:txBody>
      </p:sp>
      <p:sp>
        <p:nvSpPr>
          <p:cNvPr id="45" name="Rectangle 4"/>
          <p:cNvSpPr txBox="1">
            <a:spLocks noChangeArrowheads="1"/>
          </p:cNvSpPr>
          <p:nvPr/>
        </p:nvSpPr>
        <p:spPr bwMode="auto">
          <a:xfrm>
            <a:off x="-5699" y="532650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
        <p:nvSpPr>
          <p:cNvPr id="15" name="TextBox 8"/>
          <p:cNvSpPr txBox="1"/>
          <p:nvPr/>
        </p:nvSpPr>
        <p:spPr>
          <a:xfrm>
            <a:off x="4204335" y="4498155"/>
            <a:ext cx="3126105" cy="414020"/>
          </a:xfrm>
          <a:prstGeom prst="rect">
            <a:avLst/>
          </a:prstGeom>
          <a:noFill/>
        </p:spPr>
        <p:txBody>
          <a:bodyPr wrap="square" rtlCol="0">
            <a:spAutoFit/>
          </a:bodyPr>
          <a:p>
            <a:pPr algn="ct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sym typeface="+mn-ea"/>
              </a:rPr>
              <a:t>Better Rubber Roller Selection SNOD</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ctr"/>
            <a:r>
              <a:rPr lang="zh-CN" altLang="en-US" sz="1050" b="1" dirty="0">
                <a:solidFill>
                  <a:schemeClr val="bg1">
                    <a:lumMod val="50000"/>
                  </a:schemeClr>
                </a:solidFill>
                <a:latin typeface="+mj-ea"/>
                <a:ea typeface="+mj-ea"/>
              </a:rPr>
              <a:t> </a:t>
            </a:r>
            <a:endParaRPr lang="zh-CN" altLang="en-US" sz="1050" b="1" dirty="0">
              <a:solidFill>
                <a:schemeClr val="bg1">
                  <a:lumMod val="50000"/>
                </a:schemeClr>
              </a:solidFill>
              <a:latin typeface="+mj-ea"/>
              <a:ea typeface="+mj-ea"/>
            </a:endParaRPr>
          </a:p>
        </p:txBody>
      </p:sp>
      <p:pic>
        <p:nvPicPr>
          <p:cNvPr id="19" name="图片 18" descr="111"/>
          <p:cNvPicPr>
            <a:picLocks noChangeAspect="1"/>
          </p:cNvPicPr>
          <p:nvPr/>
        </p:nvPicPr>
        <p:blipFill>
          <a:blip r:embed="rId3"/>
          <a:stretch>
            <a:fillRect/>
          </a:stretch>
        </p:blipFill>
        <p:spPr>
          <a:xfrm>
            <a:off x="730885" y="1532705"/>
            <a:ext cx="1227455" cy="7899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cover dir="d"/>
      </p:transition>
    </mc:Choice>
    <mc:Fallback>
      <p:transition spd="slow">
        <p:cover dir="d"/>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inHorizontal)">
                                          <p:cBhvr>
                                            <p:cTn id="11" dur="500"/>
                                            <p:tgtEl>
                                              <p:spTgt spid="1026"/>
                                            </p:tgtEl>
                                          </p:cBhvr>
                                        </p:animEffect>
                                      </p:childTnLst>
                                    </p:cTn>
                                  </p:par>
                                  <p:par>
                                    <p:cTn id="12" presetID="2" presetClass="entr" presetSubtype="1" fill="hold" grpId="0" nodeType="withEffect" p14:presetBounceEnd="50000">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14:bounceEnd="50000">
                                          <p:cBhvr additive="base">
                                            <p:cTn id="14" dur="1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15" dur="1500" fill="hold"/>
                                            <p:tgtEl>
                                              <p:spTgt spid="3"/>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14:presetBounceEnd="50000">
                                      <p:stCondLst>
                                        <p:cond delay="250"/>
                                      </p:stCondLst>
                                      <p:childTnLst>
                                        <p:set>
                                          <p:cBhvr>
                                            <p:cTn id="17" dur="1" fill="hold">
                                              <p:stCondLst>
                                                <p:cond delay="0"/>
                                              </p:stCondLst>
                                            </p:cTn>
                                            <p:tgtEl>
                                              <p:spTgt spid="5"/>
                                            </p:tgtEl>
                                            <p:attrNameLst>
                                              <p:attrName>style.visibility</p:attrName>
                                            </p:attrNameLst>
                                          </p:cBhvr>
                                          <p:to>
                                            <p:strVal val="visible"/>
                                          </p:to>
                                        </p:set>
                                        <p:anim calcmode="lin" valueType="num" p14:bounceEnd="50000">
                                          <p:cBhvr additive="base">
                                            <p:cTn id="18" dur="15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9" dur="1500" fill="hold"/>
                                            <p:tgtEl>
                                              <p:spTgt spid="5"/>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14:presetBounceEnd="50000">
                                      <p:stCondLst>
                                        <p:cond delay="500"/>
                                      </p:stCondLst>
                                      <p:childTnLst>
                                        <p:set>
                                          <p:cBhvr>
                                            <p:cTn id="21" dur="1" fill="hold">
                                              <p:stCondLst>
                                                <p:cond delay="0"/>
                                              </p:stCondLst>
                                            </p:cTn>
                                            <p:tgtEl>
                                              <p:spTgt spid="7"/>
                                            </p:tgtEl>
                                            <p:attrNameLst>
                                              <p:attrName>style.visibility</p:attrName>
                                            </p:attrNameLst>
                                          </p:cBhvr>
                                          <p:to>
                                            <p:strVal val="visible"/>
                                          </p:to>
                                        </p:set>
                                        <p:anim calcmode="lin" valueType="num" p14:bounceEnd="50000">
                                          <p:cBhvr additive="base">
                                            <p:cTn id="22" dur="1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3" dur="1500" fill="hold"/>
                                            <p:tgtEl>
                                              <p:spTgt spid="7"/>
                                            </p:tgtEl>
                                            <p:attrNameLst>
                                              <p:attrName>ppt_y</p:attrName>
                                            </p:attrNameLst>
                                          </p:cBhvr>
                                          <p:tavLst>
                                            <p:tav tm="0">
                                              <p:val>
                                                <p:strVal val="0-#ppt_h/2"/>
                                              </p:val>
                                            </p:tav>
                                            <p:tav tm="100000">
                                              <p:val>
                                                <p:strVal val="#ppt_y"/>
                                              </p:val>
                                            </p:tav>
                                          </p:tavLst>
                                        </p:anim>
                                      </p:childTnLst>
                                    </p:cTn>
                                  </p:par>
                                  <p:par>
                                    <p:cTn id="24" presetID="2" presetClass="entr" presetSubtype="12" fill="hold" grpId="0" nodeType="withEffect" p14:presetBounceEnd="50000">
                                      <p:stCondLst>
                                        <p:cond delay="750"/>
                                      </p:stCondLst>
                                      <p:childTnLst>
                                        <p:set>
                                          <p:cBhvr>
                                            <p:cTn id="25" dur="1" fill="hold">
                                              <p:stCondLst>
                                                <p:cond delay="0"/>
                                              </p:stCondLst>
                                            </p:cTn>
                                            <p:tgtEl>
                                              <p:spTgt spid="26"/>
                                            </p:tgtEl>
                                            <p:attrNameLst>
                                              <p:attrName>style.visibility</p:attrName>
                                            </p:attrNameLst>
                                          </p:cBhvr>
                                          <p:to>
                                            <p:strVal val="visible"/>
                                          </p:to>
                                        </p:set>
                                        <p:anim calcmode="lin" valueType="num" p14:bounceEnd="50000">
                                          <p:cBhvr additive="base">
                                            <p:cTn id="26" dur="15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27" dur="1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14:presetBounceEnd="50000">
                                      <p:stCondLst>
                                        <p:cond delay="1000"/>
                                      </p:stCondLst>
                                      <p:childTnLst>
                                        <p:set>
                                          <p:cBhvr>
                                            <p:cTn id="29" dur="1" fill="hold">
                                              <p:stCondLst>
                                                <p:cond delay="0"/>
                                              </p:stCondLst>
                                            </p:cTn>
                                            <p:tgtEl>
                                              <p:spTgt spid="27"/>
                                            </p:tgtEl>
                                            <p:attrNameLst>
                                              <p:attrName>style.visibility</p:attrName>
                                            </p:attrNameLst>
                                          </p:cBhvr>
                                          <p:to>
                                            <p:strVal val="visible"/>
                                          </p:to>
                                        </p:set>
                                        <p:anim calcmode="lin" valueType="num" p14:bounceEnd="50000">
                                          <p:cBhvr additive="base">
                                            <p:cTn id="30" dur="1500" fill="hold"/>
                                            <p:tgtEl>
                                              <p:spTgt spid="27"/>
                                            </p:tgtEl>
                                            <p:attrNameLst>
                                              <p:attrName>ppt_x</p:attrName>
                                            </p:attrNameLst>
                                          </p:cBhvr>
                                          <p:tavLst>
                                            <p:tav tm="0">
                                              <p:val>
                                                <p:strVal val="0-#ppt_w/2"/>
                                              </p:val>
                                            </p:tav>
                                            <p:tav tm="100000">
                                              <p:val>
                                                <p:strVal val="#ppt_x"/>
                                              </p:val>
                                            </p:tav>
                                          </p:tavLst>
                                        </p:anim>
                                        <p:anim calcmode="lin" valueType="num" p14:bounceEnd="50000">
                                          <p:cBhvr additive="base">
                                            <p:cTn id="31" dur="1500" fill="hold"/>
                                            <p:tgtEl>
                                              <p:spTgt spid="27"/>
                                            </p:tgtEl>
                                            <p:attrNameLst>
                                              <p:attrName>ppt_y</p:attrName>
                                            </p:attrNameLst>
                                          </p:cBhvr>
                                          <p:tavLst>
                                            <p:tav tm="0">
                                              <p:val>
                                                <p:strVal val="1+#ppt_h/2"/>
                                              </p:val>
                                            </p:tav>
                                            <p:tav tm="100000">
                                              <p:val>
                                                <p:strVal val="#ppt_y"/>
                                              </p:val>
                                            </p:tav>
                                          </p:tavLst>
                                        </p:anim>
                                      </p:childTnLst>
                                    </p:cTn>
                                  </p:par>
                                  <p:par>
                                    <p:cTn id="32" presetID="2" presetClass="entr" presetSubtype="12" fill="hold" grpId="0" nodeType="withEffect" p14:presetBounceEnd="50000">
                                      <p:stCondLst>
                                        <p:cond delay="1250"/>
                                      </p:stCondLst>
                                      <p:childTnLst>
                                        <p:set>
                                          <p:cBhvr>
                                            <p:cTn id="33" dur="1" fill="hold">
                                              <p:stCondLst>
                                                <p:cond delay="0"/>
                                              </p:stCondLst>
                                            </p:cTn>
                                            <p:tgtEl>
                                              <p:spTgt spid="28"/>
                                            </p:tgtEl>
                                            <p:attrNameLst>
                                              <p:attrName>style.visibility</p:attrName>
                                            </p:attrNameLst>
                                          </p:cBhvr>
                                          <p:to>
                                            <p:strVal val="visible"/>
                                          </p:to>
                                        </p:set>
                                        <p:anim calcmode="lin" valueType="num" p14:bounceEnd="50000">
                                          <p:cBhvr additive="base">
                                            <p:cTn id="34" dur="1500" fill="hold"/>
                                            <p:tgtEl>
                                              <p:spTgt spid="28"/>
                                            </p:tgtEl>
                                            <p:attrNameLst>
                                              <p:attrName>ppt_x</p:attrName>
                                            </p:attrNameLst>
                                          </p:cBhvr>
                                          <p:tavLst>
                                            <p:tav tm="0">
                                              <p:val>
                                                <p:strVal val="0-#ppt_w/2"/>
                                              </p:val>
                                            </p:tav>
                                            <p:tav tm="100000">
                                              <p:val>
                                                <p:strVal val="#ppt_x"/>
                                              </p:val>
                                            </p:tav>
                                          </p:tavLst>
                                        </p:anim>
                                        <p:anim calcmode="lin" valueType="num" p14:bounceEnd="50000">
                                          <p:cBhvr additive="base">
                                            <p:cTn id="35" dur="1500" fill="hold"/>
                                            <p:tgtEl>
                                              <p:spTgt spid="28"/>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14:presetBounceEnd="50000">
                                      <p:stCondLst>
                                        <p:cond delay="1500"/>
                                      </p:stCondLst>
                                      <p:childTnLst>
                                        <p:set>
                                          <p:cBhvr>
                                            <p:cTn id="37" dur="1" fill="hold">
                                              <p:stCondLst>
                                                <p:cond delay="0"/>
                                              </p:stCondLst>
                                            </p:cTn>
                                            <p:tgtEl>
                                              <p:spTgt spid="30"/>
                                            </p:tgtEl>
                                            <p:attrNameLst>
                                              <p:attrName>style.visibility</p:attrName>
                                            </p:attrNameLst>
                                          </p:cBhvr>
                                          <p:to>
                                            <p:strVal val="visible"/>
                                          </p:to>
                                        </p:set>
                                        <p:anim calcmode="lin" valueType="num" p14:bounceEnd="50000">
                                          <p:cBhvr additive="base">
                                            <p:cTn id="38" dur="15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39" dur="1500" fill="hold"/>
                                            <p:tgtEl>
                                              <p:spTgt spid="30"/>
                                            </p:tgtEl>
                                            <p:attrNameLst>
                                              <p:attrName>ppt_y</p:attrName>
                                            </p:attrNameLst>
                                          </p:cBhvr>
                                          <p:tavLst>
                                            <p:tav tm="0">
                                              <p:val>
                                                <p:strVal val="0-#ppt_h/2"/>
                                              </p:val>
                                            </p:tav>
                                            <p:tav tm="100000">
                                              <p:val>
                                                <p:strVal val="#ppt_y"/>
                                              </p:val>
                                            </p:tav>
                                          </p:tavLst>
                                        </p:anim>
                                      </p:childTnLst>
                                    </p:cTn>
                                  </p:par>
                                  <p:par>
                                    <p:cTn id="40" presetID="2" presetClass="entr" presetSubtype="3" fill="hold" grpId="0" nodeType="withEffect" p14:presetBounceEnd="50000">
                                      <p:stCondLst>
                                        <p:cond delay="1750"/>
                                      </p:stCondLst>
                                      <p:childTnLst>
                                        <p:set>
                                          <p:cBhvr>
                                            <p:cTn id="41" dur="1" fill="hold">
                                              <p:stCondLst>
                                                <p:cond delay="0"/>
                                              </p:stCondLst>
                                            </p:cTn>
                                            <p:tgtEl>
                                              <p:spTgt spid="31"/>
                                            </p:tgtEl>
                                            <p:attrNameLst>
                                              <p:attrName>style.visibility</p:attrName>
                                            </p:attrNameLst>
                                          </p:cBhvr>
                                          <p:to>
                                            <p:strVal val="visible"/>
                                          </p:to>
                                        </p:set>
                                        <p:anim calcmode="lin" valueType="num" p14:bounceEnd="50000">
                                          <p:cBhvr additive="base">
                                            <p:cTn id="42" dur="15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43" dur="1500" fill="hold"/>
                                            <p:tgtEl>
                                              <p:spTgt spid="31"/>
                                            </p:tgtEl>
                                            <p:attrNameLst>
                                              <p:attrName>ppt_y</p:attrName>
                                            </p:attrNameLst>
                                          </p:cBhvr>
                                          <p:tavLst>
                                            <p:tav tm="0">
                                              <p:val>
                                                <p:strVal val="0-#ppt_h/2"/>
                                              </p:val>
                                            </p:tav>
                                            <p:tav tm="100000">
                                              <p:val>
                                                <p:strVal val="#ppt_y"/>
                                              </p:val>
                                            </p:tav>
                                          </p:tavLst>
                                        </p:anim>
                                      </p:childTnLst>
                                    </p:cTn>
                                  </p:par>
                                  <p:par>
                                    <p:cTn id="44" presetID="2" presetClass="entr" presetSubtype="3" fill="hold" grpId="0" nodeType="withEffect" p14:presetBounceEnd="50000">
                                      <p:stCondLst>
                                        <p:cond delay="2000"/>
                                      </p:stCondLst>
                                      <p:childTnLst>
                                        <p:set>
                                          <p:cBhvr>
                                            <p:cTn id="45" dur="1" fill="hold">
                                              <p:stCondLst>
                                                <p:cond delay="0"/>
                                              </p:stCondLst>
                                            </p:cTn>
                                            <p:tgtEl>
                                              <p:spTgt spid="32"/>
                                            </p:tgtEl>
                                            <p:attrNameLst>
                                              <p:attrName>style.visibility</p:attrName>
                                            </p:attrNameLst>
                                          </p:cBhvr>
                                          <p:to>
                                            <p:strVal val="visible"/>
                                          </p:to>
                                        </p:set>
                                        <p:anim calcmode="lin" valueType="num" p14:bounceEnd="50000">
                                          <p:cBhvr additive="base">
                                            <p:cTn id="46" dur="150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47" dur="1500" fill="hold"/>
                                            <p:tgtEl>
                                              <p:spTgt spid="32"/>
                                            </p:tgtEl>
                                            <p:attrNameLst>
                                              <p:attrName>ppt_y</p:attrName>
                                            </p:attrNameLst>
                                          </p:cBhvr>
                                          <p:tavLst>
                                            <p:tav tm="0">
                                              <p:val>
                                                <p:strVal val="0-#ppt_h/2"/>
                                              </p:val>
                                            </p:tav>
                                            <p:tav tm="100000">
                                              <p:val>
                                                <p:strVal val="#ppt_y"/>
                                              </p:val>
                                            </p:tav>
                                          </p:tavLst>
                                        </p:anim>
                                      </p:childTnLst>
                                    </p:cTn>
                                  </p:par>
                                  <p:par>
                                    <p:cTn id="48" presetID="2" presetClass="entr" presetSubtype="12" fill="hold" grpId="0" nodeType="withEffect" p14:presetBounceEnd="50000">
                                      <p:stCondLst>
                                        <p:cond delay="2250"/>
                                      </p:stCondLst>
                                      <p:childTnLst>
                                        <p:set>
                                          <p:cBhvr>
                                            <p:cTn id="49" dur="1" fill="hold">
                                              <p:stCondLst>
                                                <p:cond delay="0"/>
                                              </p:stCondLst>
                                            </p:cTn>
                                            <p:tgtEl>
                                              <p:spTgt spid="34"/>
                                            </p:tgtEl>
                                            <p:attrNameLst>
                                              <p:attrName>style.visibility</p:attrName>
                                            </p:attrNameLst>
                                          </p:cBhvr>
                                          <p:to>
                                            <p:strVal val="visible"/>
                                          </p:to>
                                        </p:set>
                                        <p:anim calcmode="lin" valueType="num" p14:bounceEnd="50000">
                                          <p:cBhvr additive="base">
                                            <p:cTn id="50" dur="1500" fill="hold"/>
                                            <p:tgtEl>
                                              <p:spTgt spid="34"/>
                                            </p:tgtEl>
                                            <p:attrNameLst>
                                              <p:attrName>ppt_x</p:attrName>
                                            </p:attrNameLst>
                                          </p:cBhvr>
                                          <p:tavLst>
                                            <p:tav tm="0">
                                              <p:val>
                                                <p:strVal val="0-#ppt_w/2"/>
                                              </p:val>
                                            </p:tav>
                                            <p:tav tm="100000">
                                              <p:val>
                                                <p:strVal val="#ppt_x"/>
                                              </p:val>
                                            </p:tav>
                                          </p:tavLst>
                                        </p:anim>
                                        <p:anim calcmode="lin" valueType="num" p14:bounceEnd="50000">
                                          <p:cBhvr additive="base">
                                            <p:cTn id="51" dur="1500" fill="hold"/>
                                            <p:tgtEl>
                                              <p:spTgt spid="34"/>
                                            </p:tgtEl>
                                            <p:attrNameLst>
                                              <p:attrName>ppt_y</p:attrName>
                                            </p:attrNameLst>
                                          </p:cBhvr>
                                          <p:tavLst>
                                            <p:tav tm="0">
                                              <p:val>
                                                <p:strVal val="1+#ppt_h/2"/>
                                              </p:val>
                                            </p:tav>
                                            <p:tav tm="100000">
                                              <p:val>
                                                <p:strVal val="#ppt_y"/>
                                              </p:val>
                                            </p:tav>
                                          </p:tavLst>
                                        </p:anim>
                                      </p:childTnLst>
                                    </p:cTn>
                                  </p:par>
                                  <p:par>
                                    <p:cTn id="52" presetID="2" presetClass="entr" presetSubtype="12" fill="hold" grpId="0" nodeType="withEffect" p14:presetBounceEnd="50000">
                                      <p:stCondLst>
                                        <p:cond delay="2500"/>
                                      </p:stCondLst>
                                      <p:childTnLst>
                                        <p:set>
                                          <p:cBhvr>
                                            <p:cTn id="53" dur="1" fill="hold">
                                              <p:stCondLst>
                                                <p:cond delay="0"/>
                                              </p:stCondLst>
                                            </p:cTn>
                                            <p:tgtEl>
                                              <p:spTgt spid="35"/>
                                            </p:tgtEl>
                                            <p:attrNameLst>
                                              <p:attrName>style.visibility</p:attrName>
                                            </p:attrNameLst>
                                          </p:cBhvr>
                                          <p:to>
                                            <p:strVal val="visible"/>
                                          </p:to>
                                        </p:set>
                                        <p:anim calcmode="lin" valueType="num" p14:bounceEnd="50000">
                                          <p:cBhvr additive="base">
                                            <p:cTn id="54" dur="1500" fill="hold"/>
                                            <p:tgtEl>
                                              <p:spTgt spid="35"/>
                                            </p:tgtEl>
                                            <p:attrNameLst>
                                              <p:attrName>ppt_x</p:attrName>
                                            </p:attrNameLst>
                                          </p:cBhvr>
                                          <p:tavLst>
                                            <p:tav tm="0">
                                              <p:val>
                                                <p:strVal val="0-#ppt_w/2"/>
                                              </p:val>
                                            </p:tav>
                                            <p:tav tm="100000">
                                              <p:val>
                                                <p:strVal val="#ppt_x"/>
                                              </p:val>
                                            </p:tav>
                                          </p:tavLst>
                                        </p:anim>
                                        <p:anim calcmode="lin" valueType="num" p14:bounceEnd="50000">
                                          <p:cBhvr additive="base">
                                            <p:cTn id="55" dur="1500" fill="hold"/>
                                            <p:tgtEl>
                                              <p:spTgt spid="35"/>
                                            </p:tgtEl>
                                            <p:attrNameLst>
                                              <p:attrName>ppt_y</p:attrName>
                                            </p:attrNameLst>
                                          </p:cBhvr>
                                          <p:tavLst>
                                            <p:tav tm="0">
                                              <p:val>
                                                <p:strVal val="1+#ppt_h/2"/>
                                              </p:val>
                                            </p:tav>
                                            <p:tav tm="100000">
                                              <p:val>
                                                <p:strVal val="#ppt_y"/>
                                              </p:val>
                                            </p:tav>
                                          </p:tavLst>
                                        </p:anim>
                                      </p:childTnLst>
                                    </p:cTn>
                                  </p:par>
                                  <p:par>
                                    <p:cTn id="56" presetID="2" presetClass="entr" presetSubtype="12" fill="hold" grpId="0" nodeType="withEffect" p14:presetBounceEnd="50000">
                                      <p:stCondLst>
                                        <p:cond delay="2750"/>
                                      </p:stCondLst>
                                      <p:childTnLst>
                                        <p:set>
                                          <p:cBhvr>
                                            <p:cTn id="57" dur="1" fill="hold">
                                              <p:stCondLst>
                                                <p:cond delay="0"/>
                                              </p:stCondLst>
                                            </p:cTn>
                                            <p:tgtEl>
                                              <p:spTgt spid="36"/>
                                            </p:tgtEl>
                                            <p:attrNameLst>
                                              <p:attrName>style.visibility</p:attrName>
                                            </p:attrNameLst>
                                          </p:cBhvr>
                                          <p:to>
                                            <p:strVal val="visible"/>
                                          </p:to>
                                        </p:set>
                                        <p:anim calcmode="lin" valueType="num" p14:bounceEnd="50000">
                                          <p:cBhvr additive="base">
                                            <p:cTn id="58" dur="1500" fill="hold"/>
                                            <p:tgtEl>
                                              <p:spTgt spid="36"/>
                                            </p:tgtEl>
                                            <p:attrNameLst>
                                              <p:attrName>ppt_x</p:attrName>
                                            </p:attrNameLst>
                                          </p:cBhvr>
                                          <p:tavLst>
                                            <p:tav tm="0">
                                              <p:val>
                                                <p:strVal val="0-#ppt_w/2"/>
                                              </p:val>
                                            </p:tav>
                                            <p:tav tm="100000">
                                              <p:val>
                                                <p:strVal val="#ppt_x"/>
                                              </p:val>
                                            </p:tav>
                                          </p:tavLst>
                                        </p:anim>
                                        <p:anim calcmode="lin" valueType="num" p14:bounceEnd="50000">
                                          <p:cBhvr additive="base">
                                            <p:cTn id="59" dur="1500" fill="hold"/>
                                            <p:tgtEl>
                                              <p:spTgt spid="36"/>
                                            </p:tgtEl>
                                            <p:attrNameLst>
                                              <p:attrName>ppt_y</p:attrName>
                                            </p:attrNameLst>
                                          </p:cBhvr>
                                          <p:tavLst>
                                            <p:tav tm="0">
                                              <p:val>
                                                <p:strVal val="1+#ppt_h/2"/>
                                              </p:val>
                                            </p:tav>
                                            <p:tav tm="100000">
                                              <p:val>
                                                <p:strVal val="#ppt_y"/>
                                              </p:val>
                                            </p:tav>
                                          </p:tavLst>
                                        </p:anim>
                                      </p:childTnLst>
                                    </p:cTn>
                                  </p:par>
                                </p:childTnLst>
                              </p:cTn>
                            </p:par>
                            <p:par>
                              <p:cTn id="60" fill="hold">
                                <p:stCondLst>
                                  <p:cond delay="1000"/>
                                </p:stCondLst>
                                <p:childTnLst>
                                  <p:par>
                                    <p:cTn id="61" presetID="52" presetClass="entr" presetSubtype="0" fill="hold" grpId="0" nodeType="afterEffect">
                                      <p:stCondLst>
                                        <p:cond delay="0"/>
                                      </p:stCondLst>
                                      <p:iterate type="lt">
                                        <p:tmPct val="10000"/>
                                      </p:iterate>
                                      <p:childTnLst>
                                        <p:set>
                                          <p:cBhvr>
                                            <p:cTn id="62" dur="1" fill="hold">
                                              <p:stCondLst>
                                                <p:cond delay="0"/>
                                              </p:stCondLst>
                                            </p:cTn>
                                            <p:tgtEl>
                                              <p:spTgt spid="8"/>
                                            </p:tgtEl>
                                            <p:attrNameLst>
                                              <p:attrName>style.visibility</p:attrName>
                                            </p:attrNameLst>
                                          </p:cBhvr>
                                          <p:to>
                                            <p:strVal val="visible"/>
                                          </p:to>
                                        </p:set>
                                        <p:animScale>
                                          <p:cBhvr>
                                            <p:cTn id="6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8"/>
                                            </p:tgtEl>
                                            <p:attrNameLst>
                                              <p:attrName>ppt_x</p:attrName>
                                              <p:attrName>ppt_y</p:attrName>
                                            </p:attrNameLst>
                                          </p:cBhvr>
                                        </p:animMotion>
                                        <p:animEffect transition="in" filter="fade">
                                          <p:cBhvr>
                                            <p:cTn id="65" dur="1000"/>
                                            <p:tgtEl>
                                              <p:spTgt spid="8"/>
                                            </p:tgtEl>
                                          </p:cBhvr>
                                        </p:animEffect>
                                      </p:childTnLst>
                                    </p:cTn>
                                  </p:par>
                                </p:childTnLst>
                              </p:cTn>
                            </p:par>
                            <p:par>
                              <p:cTn id="66" fill="hold">
                                <p:stCondLst>
                                  <p:cond delay="5650"/>
                                </p:stCondLst>
                                <p:childTnLst>
                                  <p:par>
                                    <p:cTn id="67" presetID="10" presetClass="entr" presetSubtype="0"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1000"/>
                                            <p:tgtEl>
                                              <p:spTgt spid="13"/>
                                            </p:tgtEl>
                                          </p:cBhvr>
                                        </p:animEffect>
                                      </p:childTnLst>
                                    </p:cTn>
                                  </p:par>
                                  <p:par>
                                    <p:cTn id="79" presetID="42" presetClass="path" presetSubtype="0" accel="50000" decel="50000" fill="hold" nodeType="withEffect">
                                      <p:stCondLst>
                                        <p:cond delay="1000"/>
                                      </p:stCondLst>
                                      <p:childTnLst>
                                        <p:animMotion origin="layout" path="M -3.33333E-6 -3.45679E-6 L 0.40469 -0.01018 " pathEditMode="relative" rAng="0" ptsTypes="AA">
                                          <p:cBhvr>
                                            <p:cTn id="80" dur="2000" fill="hold"/>
                                            <p:tgtEl>
                                              <p:spTgt spid="14"/>
                                            </p:tgtEl>
                                            <p:attrNameLst>
                                              <p:attrName>ppt_x</p:attrName>
                                              <p:attrName>ppt_y</p:attrName>
                                            </p:attrNameLst>
                                          </p:cBhvr>
                                          <p:rCtr x="20226" y="-525"/>
                                        </p:animMotion>
                                      </p:childTnLst>
                                    </p:cTn>
                                  </p:par>
                                  <p:par>
                                    <p:cTn id="81" presetID="42" presetClass="path" presetSubtype="0" accel="50000" decel="50000" fill="hold" grpId="0" nodeType="withEffect">
                                      <p:stCondLst>
                                        <p:cond delay="1000"/>
                                      </p:stCondLst>
                                      <p:childTnLst>
                                        <p:animMotion origin="layout" path="M -3.33333E-6 -2.59259E-6 L 0.40903 -0.00061 " pathEditMode="relative" rAng="0" ptsTypes="AA">
                                          <p:cBhvr>
                                            <p:cTn id="82" dur="2000" fill="hold"/>
                                            <p:tgtEl>
                                              <p:spTgt spid="13"/>
                                            </p:tgtEl>
                                            <p:attrNameLst>
                                              <p:attrName>ppt_x</p:attrName>
                                              <p:attrName>ppt_y</p:attrName>
                                            </p:attrNameLst>
                                          </p:cBhvr>
                                          <p:rCtr x="20451" y="-31"/>
                                        </p:animMotion>
                                      </p:childTnLst>
                                    </p:cTn>
                                  </p:par>
                                  <p:par>
                                    <p:cTn id="83" presetID="22" presetClass="exit" presetSubtype="8" fill="hold" grpId="0" nodeType="withEffect">
                                      <p:stCondLst>
                                        <p:cond delay="1250"/>
                                      </p:stCondLst>
                                      <p:childTnLst>
                                        <p:animEffect transition="out" filter="wipe(left)">
                                          <p:cBhvr>
                                            <p:cTn id="84" dur="1750"/>
                                            <p:tgtEl>
                                              <p:spTgt spid="11"/>
                                            </p:tgtEl>
                                          </p:cBhvr>
                                        </p:animEffect>
                                        <p:set>
                                          <p:cBhvr>
                                            <p:cTn id="85" dur="1" fill="hold">
                                              <p:stCondLst>
                                                <p:cond delay="1749"/>
                                              </p:stCondLst>
                                            </p:cTn>
                                            <p:tgtEl>
                                              <p:spTgt spid="11"/>
                                            </p:tgtEl>
                                            <p:attrNameLst>
                                              <p:attrName>style.visibility</p:attrName>
                                            </p:attrNameLst>
                                          </p:cBhvr>
                                          <p:to>
                                            <p:strVal val="hidden"/>
                                          </p:to>
                                        </p:set>
                                      </p:childTnLst>
                                    </p:cTn>
                                  </p:par>
                                  <p:par>
                                    <p:cTn id="86" presetID="22" presetClass="entr" presetSubtype="8" fill="hold" grpId="0" nodeType="withEffect">
                                      <p:stCondLst>
                                        <p:cond delay="1250"/>
                                      </p:stCondLst>
                                      <p:childTnLst>
                                        <p:set>
                                          <p:cBhvr>
                                            <p:cTn id="87" dur="1" fill="hold">
                                              <p:stCondLst>
                                                <p:cond delay="0"/>
                                              </p:stCondLst>
                                            </p:cTn>
                                            <p:tgtEl>
                                              <p:spTgt spid="12"/>
                                            </p:tgtEl>
                                            <p:attrNameLst>
                                              <p:attrName>style.visibility</p:attrName>
                                            </p:attrNameLst>
                                          </p:cBhvr>
                                          <p:to>
                                            <p:strVal val="visible"/>
                                          </p:to>
                                        </p:set>
                                        <p:animEffect transition="in" filter="wipe(left)">
                                          <p:cBhvr>
                                            <p:cTn id="88" dur="1750"/>
                                            <p:tgtEl>
                                              <p:spTgt spid="12"/>
                                            </p:tgtEl>
                                          </p:cBhvr>
                                        </p:animEffect>
                                      </p:childTnLst>
                                    </p:cTn>
                                  </p:par>
                                </p:childTnLst>
                              </p:cTn>
                            </p:par>
                            <p:par>
                              <p:cTn id="89" fill="hold">
                                <p:stCondLst>
                                  <p:cond delay="6650"/>
                                </p:stCondLst>
                                <p:childTnLst>
                                  <p:par>
                                    <p:cTn id="90" presetID="10" presetClass="exit" presetSubtype="0" fill="hold" nodeType="afterEffect">
                                      <p:stCondLst>
                                        <p:cond delay="0"/>
                                      </p:stCondLst>
                                      <p:childTnLst>
                                        <p:animEffect transition="out" filter="fade">
                                          <p:cBhvr>
                                            <p:cTn id="91" dur="750"/>
                                            <p:tgtEl>
                                              <p:spTgt spid="14"/>
                                            </p:tgtEl>
                                          </p:cBhvr>
                                        </p:animEffect>
                                        <p:set>
                                          <p:cBhvr>
                                            <p:cTn id="92" dur="1" fill="hold">
                                              <p:stCondLst>
                                                <p:cond delay="749"/>
                                              </p:stCondLst>
                                            </p:cTn>
                                            <p:tgtEl>
                                              <p:spTgt spid="14"/>
                                            </p:tgtEl>
                                            <p:attrNameLst>
                                              <p:attrName>style.visibility</p:attrName>
                                            </p:attrNameLst>
                                          </p:cBhvr>
                                          <p:to>
                                            <p:strVal val="hidden"/>
                                          </p:to>
                                        </p:set>
                                      </p:childTnLst>
                                    </p:cTn>
                                  </p:par>
                                  <p:par>
                                    <p:cTn id="93" presetID="2" presetClass="exit" presetSubtype="4" fill="hold" nodeType="withEffect">
                                      <p:stCondLst>
                                        <p:cond delay="0"/>
                                      </p:stCondLst>
                                      <p:childTnLst>
                                        <p:anim calcmode="lin" valueType="num">
                                          <p:cBhvr additive="base">
                                            <p:cTn id="94" dur="750"/>
                                            <p:tgtEl>
                                              <p:spTgt spid="14"/>
                                            </p:tgtEl>
                                            <p:attrNameLst>
                                              <p:attrName>ppt_x</p:attrName>
                                            </p:attrNameLst>
                                          </p:cBhvr>
                                          <p:tavLst>
                                            <p:tav tm="0">
                                              <p:val>
                                                <p:strVal val="ppt_x"/>
                                              </p:val>
                                            </p:tav>
                                            <p:tav tm="100000">
                                              <p:val>
                                                <p:strVal val="ppt_x"/>
                                              </p:val>
                                            </p:tav>
                                          </p:tavLst>
                                        </p:anim>
                                        <p:anim calcmode="lin" valueType="num">
                                          <p:cBhvr additive="base">
                                            <p:cTn id="95" dur="750"/>
                                            <p:tgtEl>
                                              <p:spTgt spid="14"/>
                                            </p:tgtEl>
                                            <p:attrNameLst>
                                              <p:attrName>ppt_y</p:attrName>
                                            </p:attrNameLst>
                                          </p:cBhvr>
                                          <p:tavLst>
                                            <p:tav tm="0">
                                              <p:val>
                                                <p:strVal val="ppt_y"/>
                                              </p:val>
                                            </p:tav>
                                            <p:tav tm="100000">
                                              <p:val>
                                                <p:strVal val="1+ppt_h/2"/>
                                              </p:val>
                                            </p:tav>
                                          </p:tavLst>
                                        </p:anim>
                                        <p:set>
                                          <p:cBhvr>
                                            <p:cTn id="96" dur="1" fill="hold">
                                              <p:stCondLst>
                                                <p:cond delay="749"/>
                                              </p:stCondLst>
                                            </p:cTn>
                                            <p:tgtEl>
                                              <p:spTgt spid="14"/>
                                            </p:tgtEl>
                                            <p:attrNameLst>
                                              <p:attrName>style.visibility</p:attrName>
                                            </p:attrNameLst>
                                          </p:cBhvr>
                                          <p:to>
                                            <p:strVal val="hidden"/>
                                          </p:to>
                                        </p:set>
                                      </p:childTnLst>
                                    </p:cTn>
                                  </p:par>
                                </p:childTnLst>
                              </p:cTn>
                            </p:par>
                            <p:par>
                              <p:cTn id="97" fill="hold">
                                <p:stCondLst>
                                  <p:cond delay="7650"/>
                                </p:stCondLst>
                                <p:childTnLst>
                                  <p:par>
                                    <p:cTn id="98" presetID="41" presetClass="entr" presetSubtype="0" fill="hold" grpId="0" nodeType="afterEffect">
                                      <p:stCondLst>
                                        <p:cond delay="0"/>
                                      </p:stCondLst>
                                      <p:iterate type="lt">
                                        <p:tmPct val="15000"/>
                                      </p:iterate>
                                      <p:childTnLst>
                                        <p:set>
                                          <p:cBhvr>
                                            <p:cTn id="99" dur="1" fill="hold">
                                              <p:stCondLst>
                                                <p:cond delay="0"/>
                                              </p:stCondLst>
                                            </p:cTn>
                                            <p:tgtEl>
                                              <p:spTgt spid="9"/>
                                            </p:tgtEl>
                                            <p:attrNameLst>
                                              <p:attrName>style.visibility</p:attrName>
                                            </p:attrNameLst>
                                          </p:cBhvr>
                                          <p:to>
                                            <p:strVal val="visible"/>
                                          </p:to>
                                        </p:set>
                                        <p:anim calcmode="lin" valueType="num">
                                          <p:cBhvr>
                                            <p:cTn id="10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9"/>
                                            </p:tgtEl>
                                            <p:attrNameLst>
                                              <p:attrName>ppt_y</p:attrName>
                                            </p:attrNameLst>
                                          </p:cBhvr>
                                          <p:tavLst>
                                            <p:tav tm="0">
                                              <p:val>
                                                <p:strVal val="#ppt_y"/>
                                              </p:val>
                                            </p:tav>
                                            <p:tav tm="100000">
                                              <p:val>
                                                <p:strVal val="#ppt_y"/>
                                              </p:val>
                                            </p:tav>
                                          </p:tavLst>
                                        </p:anim>
                                        <p:anim calcmode="lin" valueType="num">
                                          <p:cBhvr>
                                            <p:cTn id="10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9"/>
                                            </p:tgtEl>
                                          </p:cBhvr>
                                        </p:animEffect>
                                      </p:childTnLst>
                                    </p:cTn>
                                  </p:par>
                                </p:childTnLst>
                              </p:cTn>
                            </p:par>
                            <p:par>
                              <p:cTn id="105" fill="hold">
                                <p:stCondLst>
                                  <p:cond delay="12225"/>
                                </p:stCondLst>
                                <p:childTnLst>
                                  <p:par>
                                    <p:cTn id="106" presetID="41" presetClass="entr" presetSubtype="0" fill="hold" grpId="0" nodeType="afterEffect">
                                      <p:stCondLst>
                                        <p:cond delay="0"/>
                                      </p:stCondLst>
                                      <p:iterate type="lt">
                                        <p:tmPct val="15000"/>
                                      </p:iterate>
                                      <p:childTnLst>
                                        <p:set>
                                          <p:cBhvr>
                                            <p:cTn id="107" dur="1" fill="hold">
                                              <p:stCondLst>
                                                <p:cond delay="0"/>
                                              </p:stCondLst>
                                            </p:cTn>
                                            <p:tgtEl>
                                              <p:spTgt spid="33"/>
                                            </p:tgtEl>
                                            <p:attrNameLst>
                                              <p:attrName>style.visibility</p:attrName>
                                            </p:attrNameLst>
                                          </p:cBhvr>
                                          <p:to>
                                            <p:strVal val="visible"/>
                                          </p:to>
                                        </p:set>
                                        <p:anim calcmode="lin" valueType="num">
                                          <p:cBhvr>
                                            <p:cTn id="108"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09" dur="500" fill="hold"/>
                                            <p:tgtEl>
                                              <p:spTgt spid="33"/>
                                            </p:tgtEl>
                                            <p:attrNameLst>
                                              <p:attrName>ppt_y</p:attrName>
                                            </p:attrNameLst>
                                          </p:cBhvr>
                                          <p:tavLst>
                                            <p:tav tm="0">
                                              <p:val>
                                                <p:strVal val="#ppt_y"/>
                                              </p:val>
                                            </p:tav>
                                            <p:tav tm="100000">
                                              <p:val>
                                                <p:strVal val="#ppt_y"/>
                                              </p:val>
                                            </p:tav>
                                          </p:tavLst>
                                        </p:anim>
                                        <p:anim calcmode="lin" valueType="num">
                                          <p:cBhvr>
                                            <p:cTn id="110"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11"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2" dur="500" tmFilter="0,0; .5, 1; 1, 1"/>
                                            <p:tgtEl>
                                              <p:spTgt spid="33"/>
                                            </p:tgtEl>
                                          </p:cBhvr>
                                        </p:animEffect>
                                      </p:childTnLst>
                                    </p:cTn>
                                  </p:par>
                                </p:childTnLst>
                              </p:cTn>
                            </p:par>
                            <p:par>
                              <p:cTn id="113" fill="hold">
                                <p:stCondLst>
                                  <p:cond delay="13250"/>
                                </p:stCondLst>
                                <p:childTnLst>
                                  <p:par>
                                    <p:cTn id="114" presetID="22" presetClass="entr" presetSubtype="8" fill="hold" grpId="0" nodeType="afterEffect" nodePh="1">
                                      <p:stCondLst>
                                        <p:cond delay="0"/>
                                      </p:stCondLst>
                                      <p:endCondLst>
                                        <p:cond evt="begin" delay="0">
                                          <p:tn val="114"/>
                                        </p:cond>
                                      </p:endCondLst>
                                      <p:childTnLst>
                                        <p:set>
                                          <p:cBhvr>
                                            <p:cTn id="115" dur="1" fill="hold">
                                              <p:stCondLst>
                                                <p:cond delay="0"/>
                                              </p:stCondLst>
                                            </p:cTn>
                                            <p:tgtEl>
                                              <p:spTgt spid="45"/>
                                            </p:tgtEl>
                                            <p:attrNameLst>
                                              <p:attrName>style.visibility</p:attrName>
                                            </p:attrNameLst>
                                          </p:cBhvr>
                                          <p:to>
                                            <p:strVal val="visible"/>
                                          </p:to>
                                        </p:set>
                                        <p:animEffect transition="in" filter="wipe(left)">
                                          <p:cBhvr>
                                            <p:cTn id="116" dur="500"/>
                                            <p:tgtEl>
                                              <p:spTgt spid="45"/>
                                            </p:tgtEl>
                                          </p:cBhvr>
                                        </p:animEffect>
                                      </p:childTnLst>
                                    </p:cTn>
                                  </p:par>
                                  <p:par>
                                    <p:cTn id="117" presetID="2" presetClass="entr" presetSubtype="4" fill="hold" grpId="0" nodeType="withEffect">
                                      <p:stCondLst>
                                        <p:cond delay="0"/>
                                      </p:stCondLst>
                                      <p:childTnLst>
                                        <p:set>
                                          <p:cBhvr>
                                            <p:cTn id="118" dur="1" fill="hold">
                                              <p:stCondLst>
                                                <p:cond delay="0"/>
                                              </p:stCondLst>
                                            </p:cTn>
                                            <p:tgtEl>
                                              <p:spTgt spid="15"/>
                                            </p:tgtEl>
                                            <p:attrNameLst>
                                              <p:attrName>style.visibility</p:attrName>
                                            </p:attrNameLst>
                                          </p:cBhvr>
                                          <p:to>
                                            <p:strVal val="visible"/>
                                          </p:to>
                                        </p:set>
                                        <p:anim calcmode="lin" valueType="num">
                                          <p:cBhvr additive="base">
                                            <p:cTn id="119" dur="500" fill="hold"/>
                                            <p:tgtEl>
                                              <p:spTgt spid="15"/>
                                            </p:tgtEl>
                                            <p:attrNameLst>
                                              <p:attrName>ppt_x</p:attrName>
                                            </p:attrNameLst>
                                          </p:cBhvr>
                                          <p:tavLst>
                                            <p:tav tm="0">
                                              <p:val>
                                                <p:strVal val="#ppt_x"/>
                                              </p:val>
                                            </p:tav>
                                            <p:tav tm="100000">
                                              <p:val>
                                                <p:strVal val="#ppt_x"/>
                                              </p:val>
                                            </p:tav>
                                          </p:tavLst>
                                        </p:anim>
                                        <p:anim calcmode="lin" valueType="num">
                                          <p:cBhvr additive="base">
                                            <p:cTn id="120" dur="500" fill="hold"/>
                                            <p:tgtEl>
                                              <p:spTgt spid="15"/>
                                            </p:tgtEl>
                                            <p:attrNameLst>
                                              <p:attrName>ppt_y</p:attrName>
                                            </p:attrNameLst>
                                          </p:cBhvr>
                                          <p:tavLst>
                                            <p:tav tm="0">
                                              <p:val>
                                                <p:strVal val="1+#ppt_h/2"/>
                                              </p:val>
                                            </p:tav>
                                            <p:tav tm="100000">
                                              <p:val>
                                                <p:strVal val="#ppt_y"/>
                                              </p:val>
                                            </p:tav>
                                          </p:tavLst>
                                        </p:anim>
                                      </p:childTnLst>
                                    </p:cTn>
                                  </p:par>
                                </p:childTnLst>
                              </p:cTn>
                            </p:par>
                            <p:par>
                              <p:cTn id="121" fill="hold">
                                <p:stCondLst>
                                  <p:cond delay="13750"/>
                                </p:stCondLst>
                                <p:childTnLst>
                                  <p:par>
                                    <p:cTn id="122" presetID="2" presetClass="entr" presetSubtype="4" fill="hold" nodeType="afterEffect">
                                      <p:stCondLst>
                                        <p:cond delay="0"/>
                                      </p:stCondLst>
                                      <p:childTnLst>
                                        <p:set>
                                          <p:cBhvr>
                                            <p:cTn id="123" dur="1" fill="hold">
                                              <p:stCondLst>
                                                <p:cond delay="0"/>
                                              </p:stCondLst>
                                            </p:cTn>
                                            <p:tgtEl>
                                              <p:spTgt spid="19"/>
                                            </p:tgtEl>
                                            <p:attrNameLst>
                                              <p:attrName>style.visibility</p:attrName>
                                            </p:attrNameLst>
                                          </p:cBhvr>
                                          <p:to>
                                            <p:strVal val="visible"/>
                                          </p:to>
                                        </p:set>
                                        <p:anim calcmode="lin" valueType="num">
                                          <p:cBhvr additive="base">
                                            <p:cTn id="124" dur="500" fill="hold"/>
                                            <p:tgtEl>
                                              <p:spTgt spid="19"/>
                                            </p:tgtEl>
                                            <p:attrNameLst>
                                              <p:attrName>ppt_x</p:attrName>
                                            </p:attrNameLst>
                                          </p:cBhvr>
                                          <p:tavLst>
                                            <p:tav tm="0">
                                              <p:val>
                                                <p:strVal val="#ppt_x"/>
                                              </p:val>
                                            </p:tav>
                                            <p:tav tm="100000">
                                              <p:val>
                                                <p:strVal val="#ppt_x"/>
                                              </p:val>
                                            </p:tav>
                                          </p:tavLst>
                                        </p:anim>
                                        <p:anim calcmode="lin" valueType="num">
                                          <p:cBhvr additive="base">
                                            <p:cTn id="1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5" grpId="0" bldLvl="0" animBg="1"/>
          <p:bldP spid="36" grpId="0" bldLvl="0" animBg="1"/>
          <p:bldP spid="30" grpId="0" bldLvl="0" animBg="1"/>
          <p:bldP spid="31" grpId="0" bldLvl="0" animBg="1"/>
          <p:bldP spid="32" grpId="0" bldLvl="0" animBg="1"/>
          <p:bldP spid="8" grpId="0"/>
          <p:bldP spid="9" grpId="0"/>
          <p:bldP spid="10" grpId="0" bldLvl="0" animBg="1"/>
          <p:bldP spid="11" grpId="0" bldLvl="0" animBg="1"/>
          <p:bldP spid="11" grpId="1" bldLvl="0" animBg="1"/>
          <p:bldP spid="12" grpId="0"/>
          <p:bldP spid="13" grpId="0" bldLvl="0" animBg="1"/>
          <p:bldP spid="13" grpId="1" bldLvl="0" animBg="1"/>
          <p:bldP spid="26" grpId="0" bldLvl="0" animBg="1"/>
          <p:bldP spid="27" grpId="0" bldLvl="0" animBg="1"/>
          <p:bldP spid="28" grpId="0" bldLvl="0" animBg="1"/>
          <p:bldP spid="3" grpId="0" bldLvl="0" animBg="1"/>
          <p:bldP spid="5" grpId="0" bldLvl="0" animBg="1"/>
          <p:bldP spid="7" grpId="0" bldLvl="0" animBg="1"/>
          <p:bldP spid="2" grpId="0" bldLvl="0" animBg="1"/>
          <p:bldP spid="33" grpId="0"/>
          <p:bldP spid="45" grpId="0" bldLvl="0" animBg="1"/>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inHorizontal)">
                                          <p:cBhvr>
                                            <p:cTn id="11" dur="500"/>
                                            <p:tgtEl>
                                              <p:spTgt spid="1026"/>
                                            </p:tgtEl>
                                          </p:cBhvr>
                                        </p:animEffect>
                                      </p:childTnLst>
                                    </p:cTn>
                                  </p:par>
                                  <p:par>
                                    <p:cTn id="12" presetID="2" presetClass="entr" presetSubtype="1"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500" fill="hold"/>
                                            <p:tgtEl>
                                              <p:spTgt spid="3"/>
                                            </p:tgtEl>
                                            <p:attrNameLst>
                                              <p:attrName>ppt_x</p:attrName>
                                            </p:attrNameLst>
                                          </p:cBhvr>
                                          <p:tavLst>
                                            <p:tav tm="0">
                                              <p:val>
                                                <p:strVal val="#ppt_x"/>
                                              </p:val>
                                            </p:tav>
                                            <p:tav tm="100000">
                                              <p:val>
                                                <p:strVal val="#ppt_x"/>
                                              </p:val>
                                            </p:tav>
                                          </p:tavLst>
                                        </p:anim>
                                        <p:anim calcmode="lin" valueType="num">
                                          <p:cBhvr additive="base">
                                            <p:cTn id="15" dur="1500" fill="hold"/>
                                            <p:tgtEl>
                                              <p:spTgt spid="3"/>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stCondLst>
                                        <p:cond delay="2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500" fill="hold"/>
                                            <p:tgtEl>
                                              <p:spTgt spid="5"/>
                                            </p:tgtEl>
                                            <p:attrNameLst>
                                              <p:attrName>ppt_x</p:attrName>
                                            </p:attrNameLst>
                                          </p:cBhvr>
                                          <p:tavLst>
                                            <p:tav tm="0">
                                              <p:val>
                                                <p:strVal val="1+#ppt_w/2"/>
                                              </p:val>
                                            </p:tav>
                                            <p:tav tm="100000">
                                              <p:val>
                                                <p:strVal val="#ppt_x"/>
                                              </p:val>
                                            </p:tav>
                                          </p:tavLst>
                                        </p:anim>
                                        <p:anim calcmode="lin" valueType="num">
                                          <p:cBhvr additive="base">
                                            <p:cTn id="19" dur="1500" fill="hold"/>
                                            <p:tgtEl>
                                              <p:spTgt spid="5"/>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5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500" fill="hold"/>
                                            <p:tgtEl>
                                              <p:spTgt spid="7"/>
                                            </p:tgtEl>
                                            <p:attrNameLst>
                                              <p:attrName>ppt_x</p:attrName>
                                            </p:attrNameLst>
                                          </p:cBhvr>
                                          <p:tavLst>
                                            <p:tav tm="0">
                                              <p:val>
                                                <p:strVal val="1+#ppt_w/2"/>
                                              </p:val>
                                            </p:tav>
                                            <p:tav tm="100000">
                                              <p:val>
                                                <p:strVal val="#ppt_x"/>
                                              </p:val>
                                            </p:tav>
                                          </p:tavLst>
                                        </p:anim>
                                        <p:anim calcmode="lin" valueType="num">
                                          <p:cBhvr additive="base">
                                            <p:cTn id="23" dur="1500" fill="hold"/>
                                            <p:tgtEl>
                                              <p:spTgt spid="7"/>
                                            </p:tgtEl>
                                            <p:attrNameLst>
                                              <p:attrName>ppt_y</p:attrName>
                                            </p:attrNameLst>
                                          </p:cBhvr>
                                          <p:tavLst>
                                            <p:tav tm="0">
                                              <p:val>
                                                <p:strVal val="0-#ppt_h/2"/>
                                              </p:val>
                                            </p:tav>
                                            <p:tav tm="100000">
                                              <p:val>
                                                <p:strVal val="#ppt_y"/>
                                              </p:val>
                                            </p:tav>
                                          </p:tavLst>
                                        </p:anim>
                                      </p:childTnLst>
                                    </p:cTn>
                                  </p:par>
                                  <p:par>
                                    <p:cTn id="24" presetID="2" presetClass="entr" presetSubtype="12" fill="hold" grpId="0" nodeType="withEffect">
                                      <p:stCondLst>
                                        <p:cond delay="75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500" fill="hold"/>
                                            <p:tgtEl>
                                              <p:spTgt spid="26"/>
                                            </p:tgtEl>
                                            <p:attrNameLst>
                                              <p:attrName>ppt_x</p:attrName>
                                            </p:attrNameLst>
                                          </p:cBhvr>
                                          <p:tavLst>
                                            <p:tav tm="0">
                                              <p:val>
                                                <p:strVal val="0-#ppt_w/2"/>
                                              </p:val>
                                            </p:tav>
                                            <p:tav tm="100000">
                                              <p:val>
                                                <p:strVal val="#ppt_x"/>
                                              </p:val>
                                            </p:tav>
                                          </p:tavLst>
                                        </p:anim>
                                        <p:anim calcmode="lin" valueType="num">
                                          <p:cBhvr additive="base">
                                            <p:cTn id="27" dur="1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stCondLst>
                                        <p:cond delay="100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1500" fill="hold"/>
                                            <p:tgtEl>
                                              <p:spTgt spid="27"/>
                                            </p:tgtEl>
                                            <p:attrNameLst>
                                              <p:attrName>ppt_x</p:attrName>
                                            </p:attrNameLst>
                                          </p:cBhvr>
                                          <p:tavLst>
                                            <p:tav tm="0">
                                              <p:val>
                                                <p:strVal val="0-#ppt_w/2"/>
                                              </p:val>
                                            </p:tav>
                                            <p:tav tm="100000">
                                              <p:val>
                                                <p:strVal val="#ppt_x"/>
                                              </p:val>
                                            </p:tav>
                                          </p:tavLst>
                                        </p:anim>
                                        <p:anim calcmode="lin" valueType="num">
                                          <p:cBhvr additive="base">
                                            <p:cTn id="31" dur="1500" fill="hold"/>
                                            <p:tgtEl>
                                              <p:spTgt spid="27"/>
                                            </p:tgtEl>
                                            <p:attrNameLst>
                                              <p:attrName>ppt_y</p:attrName>
                                            </p:attrNameLst>
                                          </p:cBhvr>
                                          <p:tavLst>
                                            <p:tav tm="0">
                                              <p:val>
                                                <p:strVal val="1+#ppt_h/2"/>
                                              </p:val>
                                            </p:tav>
                                            <p:tav tm="100000">
                                              <p:val>
                                                <p:strVal val="#ppt_y"/>
                                              </p:val>
                                            </p:tav>
                                          </p:tavLst>
                                        </p:anim>
                                      </p:childTnLst>
                                    </p:cTn>
                                  </p:par>
                                  <p:par>
                                    <p:cTn id="32" presetID="2" presetClass="entr" presetSubtype="12" fill="hold" grpId="0" nodeType="withEffect">
                                      <p:stCondLst>
                                        <p:cond delay="125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1500" fill="hold"/>
                                            <p:tgtEl>
                                              <p:spTgt spid="28"/>
                                            </p:tgtEl>
                                            <p:attrNameLst>
                                              <p:attrName>ppt_x</p:attrName>
                                            </p:attrNameLst>
                                          </p:cBhvr>
                                          <p:tavLst>
                                            <p:tav tm="0">
                                              <p:val>
                                                <p:strVal val="0-#ppt_w/2"/>
                                              </p:val>
                                            </p:tav>
                                            <p:tav tm="100000">
                                              <p:val>
                                                <p:strVal val="#ppt_x"/>
                                              </p:val>
                                            </p:tav>
                                          </p:tavLst>
                                        </p:anim>
                                        <p:anim calcmode="lin" valueType="num">
                                          <p:cBhvr additive="base">
                                            <p:cTn id="35" dur="1500" fill="hold"/>
                                            <p:tgtEl>
                                              <p:spTgt spid="28"/>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15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1500" fill="hold"/>
                                            <p:tgtEl>
                                              <p:spTgt spid="30"/>
                                            </p:tgtEl>
                                            <p:attrNameLst>
                                              <p:attrName>ppt_x</p:attrName>
                                            </p:attrNameLst>
                                          </p:cBhvr>
                                          <p:tavLst>
                                            <p:tav tm="0">
                                              <p:val>
                                                <p:strVal val="1+#ppt_w/2"/>
                                              </p:val>
                                            </p:tav>
                                            <p:tav tm="100000">
                                              <p:val>
                                                <p:strVal val="#ppt_x"/>
                                              </p:val>
                                            </p:tav>
                                          </p:tavLst>
                                        </p:anim>
                                        <p:anim calcmode="lin" valueType="num">
                                          <p:cBhvr additive="base">
                                            <p:cTn id="39" dur="1500" fill="hold"/>
                                            <p:tgtEl>
                                              <p:spTgt spid="30"/>
                                            </p:tgtEl>
                                            <p:attrNameLst>
                                              <p:attrName>ppt_y</p:attrName>
                                            </p:attrNameLst>
                                          </p:cBhvr>
                                          <p:tavLst>
                                            <p:tav tm="0">
                                              <p:val>
                                                <p:strVal val="0-#ppt_h/2"/>
                                              </p:val>
                                            </p:tav>
                                            <p:tav tm="100000">
                                              <p:val>
                                                <p:strVal val="#ppt_y"/>
                                              </p:val>
                                            </p:tav>
                                          </p:tavLst>
                                        </p:anim>
                                      </p:childTnLst>
                                    </p:cTn>
                                  </p:par>
                                  <p:par>
                                    <p:cTn id="40" presetID="2" presetClass="entr" presetSubtype="3" fill="hold" grpId="0" nodeType="withEffect">
                                      <p:stCondLst>
                                        <p:cond delay="175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1500" fill="hold"/>
                                            <p:tgtEl>
                                              <p:spTgt spid="31"/>
                                            </p:tgtEl>
                                            <p:attrNameLst>
                                              <p:attrName>ppt_x</p:attrName>
                                            </p:attrNameLst>
                                          </p:cBhvr>
                                          <p:tavLst>
                                            <p:tav tm="0">
                                              <p:val>
                                                <p:strVal val="1+#ppt_w/2"/>
                                              </p:val>
                                            </p:tav>
                                            <p:tav tm="100000">
                                              <p:val>
                                                <p:strVal val="#ppt_x"/>
                                              </p:val>
                                            </p:tav>
                                          </p:tavLst>
                                        </p:anim>
                                        <p:anim calcmode="lin" valueType="num">
                                          <p:cBhvr additive="base">
                                            <p:cTn id="43" dur="1500" fill="hold"/>
                                            <p:tgtEl>
                                              <p:spTgt spid="31"/>
                                            </p:tgtEl>
                                            <p:attrNameLst>
                                              <p:attrName>ppt_y</p:attrName>
                                            </p:attrNameLst>
                                          </p:cBhvr>
                                          <p:tavLst>
                                            <p:tav tm="0">
                                              <p:val>
                                                <p:strVal val="0-#ppt_h/2"/>
                                              </p:val>
                                            </p:tav>
                                            <p:tav tm="100000">
                                              <p:val>
                                                <p:strVal val="#ppt_y"/>
                                              </p:val>
                                            </p:tav>
                                          </p:tavLst>
                                        </p:anim>
                                      </p:childTnLst>
                                    </p:cTn>
                                  </p:par>
                                  <p:par>
                                    <p:cTn id="44" presetID="2" presetClass="entr" presetSubtype="3" fill="hold" grpId="0" nodeType="withEffect">
                                      <p:stCondLst>
                                        <p:cond delay="200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1500" fill="hold"/>
                                            <p:tgtEl>
                                              <p:spTgt spid="32"/>
                                            </p:tgtEl>
                                            <p:attrNameLst>
                                              <p:attrName>ppt_x</p:attrName>
                                            </p:attrNameLst>
                                          </p:cBhvr>
                                          <p:tavLst>
                                            <p:tav tm="0">
                                              <p:val>
                                                <p:strVal val="1+#ppt_w/2"/>
                                              </p:val>
                                            </p:tav>
                                            <p:tav tm="100000">
                                              <p:val>
                                                <p:strVal val="#ppt_x"/>
                                              </p:val>
                                            </p:tav>
                                          </p:tavLst>
                                        </p:anim>
                                        <p:anim calcmode="lin" valueType="num">
                                          <p:cBhvr additive="base">
                                            <p:cTn id="47" dur="1500" fill="hold"/>
                                            <p:tgtEl>
                                              <p:spTgt spid="32"/>
                                            </p:tgtEl>
                                            <p:attrNameLst>
                                              <p:attrName>ppt_y</p:attrName>
                                            </p:attrNameLst>
                                          </p:cBhvr>
                                          <p:tavLst>
                                            <p:tav tm="0">
                                              <p:val>
                                                <p:strVal val="0-#ppt_h/2"/>
                                              </p:val>
                                            </p:tav>
                                            <p:tav tm="100000">
                                              <p:val>
                                                <p:strVal val="#ppt_y"/>
                                              </p:val>
                                            </p:tav>
                                          </p:tavLst>
                                        </p:anim>
                                      </p:childTnLst>
                                    </p:cTn>
                                  </p:par>
                                  <p:par>
                                    <p:cTn id="48" presetID="2" presetClass="entr" presetSubtype="12" fill="hold" grpId="0" nodeType="withEffect">
                                      <p:stCondLst>
                                        <p:cond delay="225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1500" fill="hold"/>
                                            <p:tgtEl>
                                              <p:spTgt spid="34"/>
                                            </p:tgtEl>
                                            <p:attrNameLst>
                                              <p:attrName>ppt_x</p:attrName>
                                            </p:attrNameLst>
                                          </p:cBhvr>
                                          <p:tavLst>
                                            <p:tav tm="0">
                                              <p:val>
                                                <p:strVal val="0-#ppt_w/2"/>
                                              </p:val>
                                            </p:tav>
                                            <p:tav tm="100000">
                                              <p:val>
                                                <p:strVal val="#ppt_x"/>
                                              </p:val>
                                            </p:tav>
                                          </p:tavLst>
                                        </p:anim>
                                        <p:anim calcmode="lin" valueType="num">
                                          <p:cBhvr additive="base">
                                            <p:cTn id="51" dur="1500" fill="hold"/>
                                            <p:tgtEl>
                                              <p:spTgt spid="34"/>
                                            </p:tgtEl>
                                            <p:attrNameLst>
                                              <p:attrName>ppt_y</p:attrName>
                                            </p:attrNameLst>
                                          </p:cBhvr>
                                          <p:tavLst>
                                            <p:tav tm="0">
                                              <p:val>
                                                <p:strVal val="1+#ppt_h/2"/>
                                              </p:val>
                                            </p:tav>
                                            <p:tav tm="100000">
                                              <p:val>
                                                <p:strVal val="#ppt_y"/>
                                              </p:val>
                                            </p:tav>
                                          </p:tavLst>
                                        </p:anim>
                                      </p:childTnLst>
                                    </p:cTn>
                                  </p:par>
                                  <p:par>
                                    <p:cTn id="52" presetID="2" presetClass="entr" presetSubtype="12" fill="hold" grpId="0" nodeType="withEffect">
                                      <p:stCondLst>
                                        <p:cond delay="250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500" fill="hold"/>
                                            <p:tgtEl>
                                              <p:spTgt spid="35"/>
                                            </p:tgtEl>
                                            <p:attrNameLst>
                                              <p:attrName>ppt_x</p:attrName>
                                            </p:attrNameLst>
                                          </p:cBhvr>
                                          <p:tavLst>
                                            <p:tav tm="0">
                                              <p:val>
                                                <p:strVal val="0-#ppt_w/2"/>
                                              </p:val>
                                            </p:tav>
                                            <p:tav tm="100000">
                                              <p:val>
                                                <p:strVal val="#ppt_x"/>
                                              </p:val>
                                            </p:tav>
                                          </p:tavLst>
                                        </p:anim>
                                        <p:anim calcmode="lin" valueType="num">
                                          <p:cBhvr additive="base">
                                            <p:cTn id="55" dur="1500" fill="hold"/>
                                            <p:tgtEl>
                                              <p:spTgt spid="35"/>
                                            </p:tgtEl>
                                            <p:attrNameLst>
                                              <p:attrName>ppt_y</p:attrName>
                                            </p:attrNameLst>
                                          </p:cBhvr>
                                          <p:tavLst>
                                            <p:tav tm="0">
                                              <p:val>
                                                <p:strVal val="1+#ppt_h/2"/>
                                              </p:val>
                                            </p:tav>
                                            <p:tav tm="100000">
                                              <p:val>
                                                <p:strVal val="#ppt_y"/>
                                              </p:val>
                                            </p:tav>
                                          </p:tavLst>
                                        </p:anim>
                                      </p:childTnLst>
                                    </p:cTn>
                                  </p:par>
                                  <p:par>
                                    <p:cTn id="56" presetID="2" presetClass="entr" presetSubtype="12" fill="hold" grpId="0" nodeType="withEffect">
                                      <p:stCondLst>
                                        <p:cond delay="2750"/>
                                      </p:stCondLst>
                                      <p:childTnLst>
                                        <p:set>
                                          <p:cBhvr>
                                            <p:cTn id="57" dur="1" fill="hold">
                                              <p:stCondLst>
                                                <p:cond delay="0"/>
                                              </p:stCondLst>
                                            </p:cTn>
                                            <p:tgtEl>
                                              <p:spTgt spid="36"/>
                                            </p:tgtEl>
                                            <p:attrNameLst>
                                              <p:attrName>style.visibility</p:attrName>
                                            </p:attrNameLst>
                                          </p:cBhvr>
                                          <p:to>
                                            <p:strVal val="visible"/>
                                          </p:to>
                                        </p:set>
                                        <p:anim calcmode="lin" valueType="num">
                                          <p:cBhvr additive="base">
                                            <p:cTn id="58" dur="1500" fill="hold"/>
                                            <p:tgtEl>
                                              <p:spTgt spid="36"/>
                                            </p:tgtEl>
                                            <p:attrNameLst>
                                              <p:attrName>ppt_x</p:attrName>
                                            </p:attrNameLst>
                                          </p:cBhvr>
                                          <p:tavLst>
                                            <p:tav tm="0">
                                              <p:val>
                                                <p:strVal val="0-#ppt_w/2"/>
                                              </p:val>
                                            </p:tav>
                                            <p:tav tm="100000">
                                              <p:val>
                                                <p:strVal val="#ppt_x"/>
                                              </p:val>
                                            </p:tav>
                                          </p:tavLst>
                                        </p:anim>
                                        <p:anim calcmode="lin" valueType="num">
                                          <p:cBhvr additive="base">
                                            <p:cTn id="59" dur="1500" fill="hold"/>
                                            <p:tgtEl>
                                              <p:spTgt spid="36"/>
                                            </p:tgtEl>
                                            <p:attrNameLst>
                                              <p:attrName>ppt_y</p:attrName>
                                            </p:attrNameLst>
                                          </p:cBhvr>
                                          <p:tavLst>
                                            <p:tav tm="0">
                                              <p:val>
                                                <p:strVal val="1+#ppt_h/2"/>
                                              </p:val>
                                            </p:tav>
                                            <p:tav tm="100000">
                                              <p:val>
                                                <p:strVal val="#ppt_y"/>
                                              </p:val>
                                            </p:tav>
                                          </p:tavLst>
                                        </p:anim>
                                      </p:childTnLst>
                                    </p:cTn>
                                  </p:par>
                                </p:childTnLst>
                              </p:cTn>
                            </p:par>
                            <p:par>
                              <p:cTn id="60" fill="hold">
                                <p:stCondLst>
                                  <p:cond delay="1000"/>
                                </p:stCondLst>
                                <p:childTnLst>
                                  <p:par>
                                    <p:cTn id="61" presetID="52" presetClass="entr" presetSubtype="0" fill="hold" grpId="0" nodeType="afterEffect">
                                      <p:stCondLst>
                                        <p:cond delay="0"/>
                                      </p:stCondLst>
                                      <p:iterate type="lt">
                                        <p:tmPct val="10000"/>
                                      </p:iterate>
                                      <p:childTnLst>
                                        <p:set>
                                          <p:cBhvr>
                                            <p:cTn id="62" dur="1" fill="hold">
                                              <p:stCondLst>
                                                <p:cond delay="0"/>
                                              </p:stCondLst>
                                            </p:cTn>
                                            <p:tgtEl>
                                              <p:spTgt spid="8"/>
                                            </p:tgtEl>
                                            <p:attrNameLst>
                                              <p:attrName>style.visibility</p:attrName>
                                            </p:attrNameLst>
                                          </p:cBhvr>
                                          <p:to>
                                            <p:strVal val="visible"/>
                                          </p:to>
                                        </p:set>
                                        <p:animScale>
                                          <p:cBhvr>
                                            <p:cTn id="6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8"/>
                                            </p:tgtEl>
                                            <p:attrNameLst>
                                              <p:attrName>ppt_x</p:attrName>
                                              <p:attrName>ppt_y</p:attrName>
                                            </p:attrNameLst>
                                          </p:cBhvr>
                                        </p:animMotion>
                                        <p:animEffect transition="in" filter="fade">
                                          <p:cBhvr>
                                            <p:cTn id="65" dur="1000"/>
                                            <p:tgtEl>
                                              <p:spTgt spid="8"/>
                                            </p:tgtEl>
                                          </p:cBhvr>
                                        </p:animEffect>
                                      </p:childTnLst>
                                    </p:cTn>
                                  </p:par>
                                </p:childTnLst>
                              </p:cTn>
                            </p:par>
                            <p:par>
                              <p:cTn id="66" fill="hold">
                                <p:stCondLst>
                                  <p:cond delay="5650"/>
                                </p:stCondLst>
                                <p:childTnLst>
                                  <p:par>
                                    <p:cTn id="67" presetID="10" presetClass="entr" presetSubtype="0"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1000"/>
                                            <p:tgtEl>
                                              <p:spTgt spid="13"/>
                                            </p:tgtEl>
                                          </p:cBhvr>
                                        </p:animEffect>
                                      </p:childTnLst>
                                    </p:cTn>
                                  </p:par>
                                  <p:par>
                                    <p:cTn id="79" presetID="42" presetClass="path" presetSubtype="0" accel="50000" decel="50000" fill="hold" nodeType="withEffect">
                                      <p:stCondLst>
                                        <p:cond delay="1000"/>
                                      </p:stCondLst>
                                      <p:childTnLst>
                                        <p:animMotion origin="layout" path="M -3.33333E-6 -3.45679E-6 L 0.40469 -0.01018 " pathEditMode="relative" rAng="0" ptsTypes="AA">
                                          <p:cBhvr>
                                            <p:cTn id="80" dur="2000" fill="hold"/>
                                            <p:tgtEl>
                                              <p:spTgt spid="14"/>
                                            </p:tgtEl>
                                            <p:attrNameLst>
                                              <p:attrName>ppt_x</p:attrName>
                                              <p:attrName>ppt_y</p:attrName>
                                            </p:attrNameLst>
                                          </p:cBhvr>
                                          <p:rCtr x="20226" y="-525"/>
                                        </p:animMotion>
                                      </p:childTnLst>
                                    </p:cTn>
                                  </p:par>
                                  <p:par>
                                    <p:cTn id="81" presetID="42" presetClass="path" presetSubtype="0" accel="50000" decel="50000" fill="hold" grpId="0" nodeType="withEffect">
                                      <p:stCondLst>
                                        <p:cond delay="1000"/>
                                      </p:stCondLst>
                                      <p:childTnLst>
                                        <p:animMotion origin="layout" path="M -3.33333E-6 -2.59259E-6 L 0.40903 -0.00061 " pathEditMode="relative" rAng="0" ptsTypes="AA">
                                          <p:cBhvr>
                                            <p:cTn id="82" dur="2000" fill="hold"/>
                                            <p:tgtEl>
                                              <p:spTgt spid="13"/>
                                            </p:tgtEl>
                                            <p:attrNameLst>
                                              <p:attrName>ppt_x</p:attrName>
                                              <p:attrName>ppt_y</p:attrName>
                                            </p:attrNameLst>
                                          </p:cBhvr>
                                          <p:rCtr x="20451" y="-31"/>
                                        </p:animMotion>
                                      </p:childTnLst>
                                    </p:cTn>
                                  </p:par>
                                  <p:par>
                                    <p:cTn id="83" presetID="22" presetClass="exit" presetSubtype="8" fill="hold" grpId="0" nodeType="withEffect">
                                      <p:stCondLst>
                                        <p:cond delay="1250"/>
                                      </p:stCondLst>
                                      <p:childTnLst>
                                        <p:animEffect transition="out" filter="wipe(left)">
                                          <p:cBhvr>
                                            <p:cTn id="84" dur="1750"/>
                                            <p:tgtEl>
                                              <p:spTgt spid="11"/>
                                            </p:tgtEl>
                                          </p:cBhvr>
                                        </p:animEffect>
                                        <p:set>
                                          <p:cBhvr>
                                            <p:cTn id="85" dur="1" fill="hold">
                                              <p:stCondLst>
                                                <p:cond delay="1749"/>
                                              </p:stCondLst>
                                            </p:cTn>
                                            <p:tgtEl>
                                              <p:spTgt spid="11"/>
                                            </p:tgtEl>
                                            <p:attrNameLst>
                                              <p:attrName>style.visibility</p:attrName>
                                            </p:attrNameLst>
                                          </p:cBhvr>
                                          <p:to>
                                            <p:strVal val="hidden"/>
                                          </p:to>
                                        </p:set>
                                      </p:childTnLst>
                                    </p:cTn>
                                  </p:par>
                                  <p:par>
                                    <p:cTn id="86" presetID="22" presetClass="entr" presetSubtype="8" fill="hold" grpId="0" nodeType="withEffect">
                                      <p:stCondLst>
                                        <p:cond delay="1250"/>
                                      </p:stCondLst>
                                      <p:childTnLst>
                                        <p:set>
                                          <p:cBhvr>
                                            <p:cTn id="87" dur="1" fill="hold">
                                              <p:stCondLst>
                                                <p:cond delay="0"/>
                                              </p:stCondLst>
                                            </p:cTn>
                                            <p:tgtEl>
                                              <p:spTgt spid="12"/>
                                            </p:tgtEl>
                                            <p:attrNameLst>
                                              <p:attrName>style.visibility</p:attrName>
                                            </p:attrNameLst>
                                          </p:cBhvr>
                                          <p:to>
                                            <p:strVal val="visible"/>
                                          </p:to>
                                        </p:set>
                                        <p:animEffect transition="in" filter="wipe(left)">
                                          <p:cBhvr>
                                            <p:cTn id="88" dur="1750"/>
                                            <p:tgtEl>
                                              <p:spTgt spid="12"/>
                                            </p:tgtEl>
                                          </p:cBhvr>
                                        </p:animEffect>
                                      </p:childTnLst>
                                    </p:cTn>
                                  </p:par>
                                </p:childTnLst>
                              </p:cTn>
                            </p:par>
                            <p:par>
                              <p:cTn id="89" fill="hold">
                                <p:stCondLst>
                                  <p:cond delay="6650"/>
                                </p:stCondLst>
                                <p:childTnLst>
                                  <p:par>
                                    <p:cTn id="90" presetID="10" presetClass="exit" presetSubtype="0" fill="hold" nodeType="afterEffect">
                                      <p:stCondLst>
                                        <p:cond delay="0"/>
                                      </p:stCondLst>
                                      <p:childTnLst>
                                        <p:animEffect transition="out" filter="fade">
                                          <p:cBhvr>
                                            <p:cTn id="91" dur="750"/>
                                            <p:tgtEl>
                                              <p:spTgt spid="14"/>
                                            </p:tgtEl>
                                          </p:cBhvr>
                                        </p:animEffect>
                                        <p:set>
                                          <p:cBhvr>
                                            <p:cTn id="92" dur="1" fill="hold">
                                              <p:stCondLst>
                                                <p:cond delay="749"/>
                                              </p:stCondLst>
                                            </p:cTn>
                                            <p:tgtEl>
                                              <p:spTgt spid="14"/>
                                            </p:tgtEl>
                                            <p:attrNameLst>
                                              <p:attrName>style.visibility</p:attrName>
                                            </p:attrNameLst>
                                          </p:cBhvr>
                                          <p:to>
                                            <p:strVal val="hidden"/>
                                          </p:to>
                                        </p:set>
                                      </p:childTnLst>
                                    </p:cTn>
                                  </p:par>
                                  <p:par>
                                    <p:cTn id="93" presetID="2" presetClass="exit" presetSubtype="4" fill="hold" nodeType="withEffect">
                                      <p:stCondLst>
                                        <p:cond delay="0"/>
                                      </p:stCondLst>
                                      <p:childTnLst>
                                        <p:anim calcmode="lin" valueType="num">
                                          <p:cBhvr additive="base">
                                            <p:cTn id="94" dur="750"/>
                                            <p:tgtEl>
                                              <p:spTgt spid="14"/>
                                            </p:tgtEl>
                                            <p:attrNameLst>
                                              <p:attrName>ppt_x</p:attrName>
                                            </p:attrNameLst>
                                          </p:cBhvr>
                                          <p:tavLst>
                                            <p:tav tm="0">
                                              <p:val>
                                                <p:strVal val="ppt_x"/>
                                              </p:val>
                                            </p:tav>
                                            <p:tav tm="100000">
                                              <p:val>
                                                <p:strVal val="ppt_x"/>
                                              </p:val>
                                            </p:tav>
                                          </p:tavLst>
                                        </p:anim>
                                        <p:anim calcmode="lin" valueType="num">
                                          <p:cBhvr additive="base">
                                            <p:cTn id="95" dur="750"/>
                                            <p:tgtEl>
                                              <p:spTgt spid="14"/>
                                            </p:tgtEl>
                                            <p:attrNameLst>
                                              <p:attrName>ppt_y</p:attrName>
                                            </p:attrNameLst>
                                          </p:cBhvr>
                                          <p:tavLst>
                                            <p:tav tm="0">
                                              <p:val>
                                                <p:strVal val="ppt_y"/>
                                              </p:val>
                                            </p:tav>
                                            <p:tav tm="100000">
                                              <p:val>
                                                <p:strVal val="1+ppt_h/2"/>
                                              </p:val>
                                            </p:tav>
                                          </p:tavLst>
                                        </p:anim>
                                        <p:set>
                                          <p:cBhvr>
                                            <p:cTn id="96" dur="1" fill="hold">
                                              <p:stCondLst>
                                                <p:cond delay="749"/>
                                              </p:stCondLst>
                                            </p:cTn>
                                            <p:tgtEl>
                                              <p:spTgt spid="14"/>
                                            </p:tgtEl>
                                            <p:attrNameLst>
                                              <p:attrName>style.visibility</p:attrName>
                                            </p:attrNameLst>
                                          </p:cBhvr>
                                          <p:to>
                                            <p:strVal val="hidden"/>
                                          </p:to>
                                        </p:set>
                                      </p:childTnLst>
                                    </p:cTn>
                                  </p:par>
                                </p:childTnLst>
                              </p:cTn>
                            </p:par>
                            <p:par>
                              <p:cTn id="97" fill="hold">
                                <p:stCondLst>
                                  <p:cond delay="7650"/>
                                </p:stCondLst>
                                <p:childTnLst>
                                  <p:par>
                                    <p:cTn id="98" presetID="41" presetClass="entr" presetSubtype="0" fill="hold" grpId="0" nodeType="afterEffect">
                                      <p:stCondLst>
                                        <p:cond delay="0"/>
                                      </p:stCondLst>
                                      <p:iterate type="lt">
                                        <p:tmPct val="15000"/>
                                      </p:iterate>
                                      <p:childTnLst>
                                        <p:set>
                                          <p:cBhvr>
                                            <p:cTn id="99" dur="1" fill="hold">
                                              <p:stCondLst>
                                                <p:cond delay="0"/>
                                              </p:stCondLst>
                                            </p:cTn>
                                            <p:tgtEl>
                                              <p:spTgt spid="9"/>
                                            </p:tgtEl>
                                            <p:attrNameLst>
                                              <p:attrName>style.visibility</p:attrName>
                                            </p:attrNameLst>
                                          </p:cBhvr>
                                          <p:to>
                                            <p:strVal val="visible"/>
                                          </p:to>
                                        </p:set>
                                        <p:anim calcmode="lin" valueType="num">
                                          <p:cBhvr>
                                            <p:cTn id="10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9"/>
                                            </p:tgtEl>
                                            <p:attrNameLst>
                                              <p:attrName>ppt_y</p:attrName>
                                            </p:attrNameLst>
                                          </p:cBhvr>
                                          <p:tavLst>
                                            <p:tav tm="0">
                                              <p:val>
                                                <p:strVal val="#ppt_y"/>
                                              </p:val>
                                            </p:tav>
                                            <p:tav tm="100000">
                                              <p:val>
                                                <p:strVal val="#ppt_y"/>
                                              </p:val>
                                            </p:tav>
                                          </p:tavLst>
                                        </p:anim>
                                        <p:anim calcmode="lin" valueType="num">
                                          <p:cBhvr>
                                            <p:cTn id="10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9"/>
                                            </p:tgtEl>
                                          </p:cBhvr>
                                        </p:animEffect>
                                      </p:childTnLst>
                                    </p:cTn>
                                  </p:par>
                                </p:childTnLst>
                              </p:cTn>
                            </p:par>
                            <p:par>
                              <p:cTn id="105" fill="hold">
                                <p:stCondLst>
                                  <p:cond delay="12225"/>
                                </p:stCondLst>
                                <p:childTnLst>
                                  <p:par>
                                    <p:cTn id="106" presetID="41" presetClass="entr" presetSubtype="0" fill="hold" grpId="0" nodeType="afterEffect">
                                      <p:stCondLst>
                                        <p:cond delay="0"/>
                                      </p:stCondLst>
                                      <p:iterate type="lt">
                                        <p:tmPct val="15000"/>
                                      </p:iterate>
                                      <p:childTnLst>
                                        <p:set>
                                          <p:cBhvr>
                                            <p:cTn id="107" dur="1" fill="hold">
                                              <p:stCondLst>
                                                <p:cond delay="0"/>
                                              </p:stCondLst>
                                            </p:cTn>
                                            <p:tgtEl>
                                              <p:spTgt spid="33"/>
                                            </p:tgtEl>
                                            <p:attrNameLst>
                                              <p:attrName>style.visibility</p:attrName>
                                            </p:attrNameLst>
                                          </p:cBhvr>
                                          <p:to>
                                            <p:strVal val="visible"/>
                                          </p:to>
                                        </p:set>
                                        <p:anim calcmode="lin" valueType="num">
                                          <p:cBhvr>
                                            <p:cTn id="108"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09" dur="500" fill="hold"/>
                                            <p:tgtEl>
                                              <p:spTgt spid="33"/>
                                            </p:tgtEl>
                                            <p:attrNameLst>
                                              <p:attrName>ppt_y</p:attrName>
                                            </p:attrNameLst>
                                          </p:cBhvr>
                                          <p:tavLst>
                                            <p:tav tm="0">
                                              <p:val>
                                                <p:strVal val="#ppt_y"/>
                                              </p:val>
                                            </p:tav>
                                            <p:tav tm="100000">
                                              <p:val>
                                                <p:strVal val="#ppt_y"/>
                                              </p:val>
                                            </p:tav>
                                          </p:tavLst>
                                        </p:anim>
                                        <p:anim calcmode="lin" valueType="num">
                                          <p:cBhvr>
                                            <p:cTn id="110"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11"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2" dur="500" tmFilter="0,0; .5, 1; 1, 1"/>
                                            <p:tgtEl>
                                              <p:spTgt spid="33"/>
                                            </p:tgtEl>
                                          </p:cBhvr>
                                        </p:animEffect>
                                      </p:childTnLst>
                                    </p:cTn>
                                  </p:par>
                                </p:childTnLst>
                              </p:cTn>
                            </p:par>
                            <p:par>
                              <p:cTn id="113" fill="hold">
                                <p:stCondLst>
                                  <p:cond delay="13250"/>
                                </p:stCondLst>
                                <p:childTnLst>
                                  <p:par>
                                    <p:cTn id="114" presetID="22" presetClass="entr" presetSubtype="8" fill="hold" grpId="0" nodeType="afterEffect" nodePh="1">
                                      <p:stCondLst>
                                        <p:cond delay="0"/>
                                      </p:stCondLst>
                                      <p:endCondLst>
                                        <p:cond evt="begin" delay="0">
                                          <p:tn val="114"/>
                                        </p:cond>
                                      </p:endCondLst>
                                      <p:childTnLst>
                                        <p:set>
                                          <p:cBhvr>
                                            <p:cTn id="115" dur="1" fill="hold">
                                              <p:stCondLst>
                                                <p:cond delay="0"/>
                                              </p:stCondLst>
                                            </p:cTn>
                                            <p:tgtEl>
                                              <p:spTgt spid="45"/>
                                            </p:tgtEl>
                                            <p:attrNameLst>
                                              <p:attrName>style.visibility</p:attrName>
                                            </p:attrNameLst>
                                          </p:cBhvr>
                                          <p:to>
                                            <p:strVal val="visible"/>
                                          </p:to>
                                        </p:set>
                                        <p:animEffect transition="in" filter="wipe(left)">
                                          <p:cBhvr>
                                            <p:cTn id="116" dur="500"/>
                                            <p:tgtEl>
                                              <p:spTgt spid="45"/>
                                            </p:tgtEl>
                                          </p:cBhvr>
                                        </p:animEffect>
                                      </p:childTnLst>
                                    </p:cTn>
                                  </p:par>
                                  <p:par>
                                    <p:cTn id="117" presetID="2" presetClass="entr" presetSubtype="4" fill="hold" grpId="0" nodeType="withEffect">
                                      <p:stCondLst>
                                        <p:cond delay="0"/>
                                      </p:stCondLst>
                                      <p:childTnLst>
                                        <p:set>
                                          <p:cBhvr>
                                            <p:cTn id="118" dur="1" fill="hold">
                                              <p:stCondLst>
                                                <p:cond delay="0"/>
                                              </p:stCondLst>
                                            </p:cTn>
                                            <p:tgtEl>
                                              <p:spTgt spid="15"/>
                                            </p:tgtEl>
                                            <p:attrNameLst>
                                              <p:attrName>style.visibility</p:attrName>
                                            </p:attrNameLst>
                                          </p:cBhvr>
                                          <p:to>
                                            <p:strVal val="visible"/>
                                          </p:to>
                                        </p:set>
                                        <p:anim calcmode="lin" valueType="num">
                                          <p:cBhvr additive="base">
                                            <p:cTn id="119" dur="500" fill="hold"/>
                                            <p:tgtEl>
                                              <p:spTgt spid="15"/>
                                            </p:tgtEl>
                                            <p:attrNameLst>
                                              <p:attrName>ppt_x</p:attrName>
                                            </p:attrNameLst>
                                          </p:cBhvr>
                                          <p:tavLst>
                                            <p:tav tm="0">
                                              <p:val>
                                                <p:strVal val="#ppt_x"/>
                                              </p:val>
                                            </p:tav>
                                            <p:tav tm="100000">
                                              <p:val>
                                                <p:strVal val="#ppt_x"/>
                                              </p:val>
                                            </p:tav>
                                          </p:tavLst>
                                        </p:anim>
                                        <p:anim calcmode="lin" valueType="num">
                                          <p:cBhvr additive="base">
                                            <p:cTn id="120" dur="500" fill="hold"/>
                                            <p:tgtEl>
                                              <p:spTgt spid="15"/>
                                            </p:tgtEl>
                                            <p:attrNameLst>
                                              <p:attrName>ppt_y</p:attrName>
                                            </p:attrNameLst>
                                          </p:cBhvr>
                                          <p:tavLst>
                                            <p:tav tm="0">
                                              <p:val>
                                                <p:strVal val="1+#ppt_h/2"/>
                                              </p:val>
                                            </p:tav>
                                            <p:tav tm="100000">
                                              <p:val>
                                                <p:strVal val="#ppt_y"/>
                                              </p:val>
                                            </p:tav>
                                          </p:tavLst>
                                        </p:anim>
                                      </p:childTnLst>
                                    </p:cTn>
                                  </p:par>
                                </p:childTnLst>
                              </p:cTn>
                            </p:par>
                            <p:par>
                              <p:cTn id="121" fill="hold">
                                <p:stCondLst>
                                  <p:cond delay="13750"/>
                                </p:stCondLst>
                                <p:childTnLst>
                                  <p:par>
                                    <p:cTn id="122" presetID="2" presetClass="entr" presetSubtype="4" fill="hold" nodeType="afterEffect">
                                      <p:stCondLst>
                                        <p:cond delay="0"/>
                                      </p:stCondLst>
                                      <p:childTnLst>
                                        <p:set>
                                          <p:cBhvr>
                                            <p:cTn id="123" dur="1" fill="hold">
                                              <p:stCondLst>
                                                <p:cond delay="0"/>
                                              </p:stCondLst>
                                            </p:cTn>
                                            <p:tgtEl>
                                              <p:spTgt spid="19"/>
                                            </p:tgtEl>
                                            <p:attrNameLst>
                                              <p:attrName>style.visibility</p:attrName>
                                            </p:attrNameLst>
                                          </p:cBhvr>
                                          <p:to>
                                            <p:strVal val="visible"/>
                                          </p:to>
                                        </p:set>
                                        <p:anim calcmode="lin" valueType="num">
                                          <p:cBhvr additive="base">
                                            <p:cTn id="124" dur="500" fill="hold"/>
                                            <p:tgtEl>
                                              <p:spTgt spid="19"/>
                                            </p:tgtEl>
                                            <p:attrNameLst>
                                              <p:attrName>ppt_x</p:attrName>
                                            </p:attrNameLst>
                                          </p:cBhvr>
                                          <p:tavLst>
                                            <p:tav tm="0">
                                              <p:val>
                                                <p:strVal val="#ppt_x"/>
                                              </p:val>
                                            </p:tav>
                                            <p:tav tm="100000">
                                              <p:val>
                                                <p:strVal val="#ppt_x"/>
                                              </p:val>
                                            </p:tav>
                                          </p:tavLst>
                                        </p:anim>
                                        <p:anim calcmode="lin" valueType="num">
                                          <p:cBhvr additive="base">
                                            <p:cTn id="1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5" grpId="0" bldLvl="0" animBg="1"/>
          <p:bldP spid="36" grpId="0" bldLvl="0" animBg="1"/>
          <p:bldP spid="30" grpId="0" bldLvl="0" animBg="1"/>
          <p:bldP spid="31" grpId="0" bldLvl="0" animBg="1"/>
          <p:bldP spid="32" grpId="0" bldLvl="0" animBg="1"/>
          <p:bldP spid="8" grpId="0"/>
          <p:bldP spid="9" grpId="0"/>
          <p:bldP spid="10" grpId="0" bldLvl="0" animBg="1"/>
          <p:bldP spid="11" grpId="0" bldLvl="0" animBg="1"/>
          <p:bldP spid="11" grpId="1" bldLvl="0" animBg="1"/>
          <p:bldP spid="12" grpId="0"/>
          <p:bldP spid="13" grpId="0" bldLvl="0" animBg="1"/>
          <p:bldP spid="13" grpId="1" bldLvl="0" animBg="1"/>
          <p:bldP spid="26" grpId="0" bldLvl="0" animBg="1"/>
          <p:bldP spid="27" grpId="0" bldLvl="0" animBg="1"/>
          <p:bldP spid="28" grpId="0" bldLvl="0" animBg="1"/>
          <p:bldP spid="3" grpId="0" bldLvl="0" animBg="1"/>
          <p:bldP spid="5" grpId="0" bldLvl="0" animBg="1"/>
          <p:bldP spid="7" grpId="0" bldLvl="0" animBg="1"/>
          <p:bldP spid="2" grpId="0" bldLvl="0" animBg="1"/>
          <p:bldP spid="33" grpId="0"/>
          <p:bldP spid="45" grpId="0" bldLvl="0" animBg="1"/>
          <p:bldP spid="1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认识思德   </a:t>
            </a:r>
            <a:r>
              <a:rPr lang="en-US" altLang="zh-CN" sz="1200" dirty="0" smtClean="0"/>
              <a:t>About us</a:t>
            </a:r>
            <a:endParaRPr lang="en-US"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1.2 </a:t>
            </a:r>
            <a:r>
              <a:rPr lang="zh-CN" altLang="en-US" sz="1400"/>
              <a:t>企业</a:t>
            </a:r>
            <a:r>
              <a:rPr lang="zh-CN" altLang="en-US" sz="1400"/>
              <a:t>文化</a:t>
            </a:r>
            <a:endParaRPr lang="zh-CN" altLang="en-US"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12" name="文本框 11"/>
          <p:cNvSpPr txBox="1"/>
          <p:nvPr/>
        </p:nvSpPr>
        <p:spPr>
          <a:xfrm>
            <a:off x="982980" y="1296670"/>
            <a:ext cx="7693660" cy="2907665"/>
          </a:xfrm>
          <a:prstGeom prst="rect">
            <a:avLst/>
          </a:prstGeom>
          <a:noFill/>
        </p:spPr>
        <p:txBody>
          <a:bodyPr wrap="square" rtlCol="0">
            <a:spAutoFit/>
          </a:bodyPr>
          <a:p>
            <a:pPr>
              <a:lnSpc>
                <a:spcPct val="150000"/>
              </a:lnSpc>
            </a:pPr>
            <a:r>
              <a:rPr>
                <a:solidFill>
                  <a:schemeClr val="accent1"/>
                </a:solidFill>
                <a:effectLst>
                  <a:outerShdw blurRad="38100" dist="25400" dir="5400000" algn="ctr" rotWithShape="0">
                    <a:srgbClr val="6E747A">
                      <a:alpha val="43000"/>
                    </a:srgbClr>
                  </a:outerShdw>
                </a:effectLst>
              </a:rPr>
              <a:t>思德团队始终坚持：</a:t>
            </a:r>
            <a:endParaRPr>
              <a:solidFill>
                <a:schemeClr val="accent1"/>
              </a:solidFill>
              <a:effectLst>
                <a:outerShdw blurRad="38100" dist="25400" dir="5400000" algn="ctr" rotWithShape="0">
                  <a:srgbClr val="6E747A">
                    <a:alpha val="43000"/>
                  </a:srgbClr>
                </a:outerShdw>
              </a:effectLst>
            </a:endParaRPr>
          </a:p>
          <a:p>
            <a:pPr>
              <a:lnSpc>
                <a:spcPct val="150000"/>
              </a:lnSpc>
            </a:pPr>
          </a:p>
          <a:p>
            <a:pPr>
              <a:lnSpc>
                <a:spcPct val="150000"/>
              </a:lnSpc>
            </a:pPr>
            <a:r>
              <a:t>　  </a:t>
            </a:r>
            <a:r>
              <a:rPr sz="1400"/>
              <a:t>“思维革新技术，诺言重于千金，质量铸就公德”的经营理念</a:t>
            </a:r>
            <a:r>
              <a:rPr lang="zh-CN" sz="1400"/>
              <a:t>。</a:t>
            </a:r>
            <a:endParaRPr lang="zh-CN" sz="1400"/>
          </a:p>
          <a:p>
            <a:pPr>
              <a:lnSpc>
                <a:spcPct val="150000"/>
              </a:lnSpc>
            </a:pPr>
            <a:endParaRPr sz="1400"/>
          </a:p>
          <a:p>
            <a:pPr>
              <a:lnSpc>
                <a:spcPct val="150000"/>
              </a:lnSpc>
            </a:pPr>
            <a:r>
              <a:rPr sz="1400"/>
              <a:t>　　</a:t>
            </a:r>
            <a:r>
              <a:rPr sz="1400">
                <a:solidFill>
                  <a:schemeClr val="accent1"/>
                </a:solidFill>
                <a:effectLst>
                  <a:outerShdw blurRad="38100" dist="25400" dir="5400000" algn="ctr" rotWithShape="0">
                    <a:srgbClr val="6E747A">
                      <a:alpha val="43000"/>
                    </a:srgbClr>
                  </a:outerShdw>
                </a:effectLst>
              </a:rPr>
              <a:t>“每一年，每一天，我们都在进步”的企业精神</a:t>
            </a:r>
            <a:r>
              <a:rPr lang="zh-CN" sz="1400">
                <a:solidFill>
                  <a:schemeClr val="accent1"/>
                </a:solidFill>
                <a:effectLst>
                  <a:outerShdw blurRad="38100" dist="25400" dir="5400000" algn="ctr" rotWithShape="0">
                    <a:srgbClr val="6E747A">
                      <a:alpha val="43000"/>
                    </a:srgbClr>
                  </a:outerShdw>
                </a:effectLst>
              </a:rPr>
              <a:t>。</a:t>
            </a:r>
            <a:endParaRPr sz="1400">
              <a:solidFill>
                <a:schemeClr val="accent1"/>
              </a:solidFill>
              <a:effectLst>
                <a:outerShdw blurRad="38100" dist="25400" dir="5400000" algn="ctr" rotWithShape="0">
                  <a:srgbClr val="6E747A">
                    <a:alpha val="43000"/>
                  </a:srgbClr>
                </a:outerShdw>
              </a:effectLst>
            </a:endParaRPr>
          </a:p>
          <a:p>
            <a:pPr>
              <a:lnSpc>
                <a:spcPct val="150000"/>
              </a:lnSpc>
            </a:pPr>
            <a:endParaRPr sz="1400"/>
          </a:p>
          <a:p>
            <a:pPr>
              <a:lnSpc>
                <a:spcPct val="150000"/>
              </a:lnSpc>
            </a:pPr>
            <a:r>
              <a:rPr sz="1400"/>
              <a:t>　　“以精立业，以质取胜，供其所需，追求至善”的质量方针</a:t>
            </a:r>
            <a:r>
              <a:rPr lang="zh-CN" sz="1400"/>
              <a:t>。</a:t>
            </a:r>
            <a:endParaRPr lang="zh-CN" sz="1400"/>
          </a:p>
          <a:p>
            <a:r>
              <a:rPr lang="zh-CN" altLang="en-US"/>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认识思德   </a:t>
            </a:r>
            <a:r>
              <a:rPr lang="en-US" altLang="zh-CN" sz="1200" dirty="0" smtClean="0"/>
              <a:t>About us</a:t>
            </a:r>
            <a:endParaRPr lang="en-US"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1.2 </a:t>
            </a:r>
            <a:r>
              <a:rPr lang="zh-CN" altLang="en-US" sz="1400"/>
              <a:t>企业</a:t>
            </a:r>
            <a:r>
              <a:rPr lang="zh-CN" altLang="en-US" sz="1400"/>
              <a:t>文化</a:t>
            </a:r>
            <a:endParaRPr lang="zh-CN" altLang="en-US"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12" name="文本框 11"/>
          <p:cNvSpPr txBox="1"/>
          <p:nvPr/>
        </p:nvSpPr>
        <p:spPr>
          <a:xfrm>
            <a:off x="982980" y="1296670"/>
            <a:ext cx="7693660" cy="2445385"/>
          </a:xfrm>
          <a:prstGeom prst="rect">
            <a:avLst/>
          </a:prstGeom>
          <a:noFill/>
        </p:spPr>
        <p:txBody>
          <a:bodyPr wrap="square" rtlCol="0">
            <a:spAutoFit/>
          </a:bodyPr>
          <a:p>
            <a:pPr>
              <a:lnSpc>
                <a:spcPct val="200000"/>
              </a:lnSpc>
            </a:pPr>
            <a:r>
              <a:rPr lang="en-US" altLang="zh-CN">
                <a:solidFill>
                  <a:schemeClr val="accent1"/>
                </a:solidFill>
                <a:effectLst>
                  <a:outerShdw blurRad="38100" dist="25400" dir="5400000" algn="ctr" rotWithShape="0">
                    <a:srgbClr val="6E747A">
                      <a:alpha val="43000"/>
                    </a:srgbClr>
                  </a:outerShdw>
                </a:effectLst>
              </a:rPr>
              <a:t>logo</a:t>
            </a:r>
            <a:r>
              <a:rPr lang="zh-CN" altLang="en-US">
                <a:solidFill>
                  <a:schemeClr val="accent1"/>
                </a:solidFill>
                <a:effectLst>
                  <a:outerShdw blurRad="38100" dist="25400" dir="5400000" algn="ctr" rotWithShape="0">
                    <a:srgbClr val="6E747A">
                      <a:alpha val="43000"/>
                    </a:srgbClr>
                  </a:outerShdw>
                </a:effectLst>
              </a:rPr>
              <a:t>品牌标识</a:t>
            </a:r>
            <a:r>
              <a:rPr>
                <a:solidFill>
                  <a:schemeClr val="accent1"/>
                </a:solidFill>
                <a:effectLst>
                  <a:outerShdw blurRad="38100" dist="25400" dir="5400000" algn="ctr" rotWithShape="0">
                    <a:srgbClr val="6E747A">
                      <a:alpha val="43000"/>
                    </a:srgbClr>
                  </a:outerShdw>
                </a:effectLst>
              </a:rPr>
              <a:t>：</a:t>
            </a:r>
            <a:endParaRPr>
              <a:solidFill>
                <a:schemeClr val="accent1"/>
              </a:solidFill>
              <a:effectLst>
                <a:outerShdw blurRad="38100" dist="25400" dir="5400000" algn="ctr" rotWithShape="0">
                  <a:srgbClr val="6E747A">
                    <a:alpha val="43000"/>
                  </a:srgbClr>
                </a:outerShdw>
              </a:effectLst>
            </a:endParaRPr>
          </a:p>
          <a:p>
            <a:pPr>
              <a:lnSpc>
                <a:spcPct val="200000"/>
              </a:lnSpc>
            </a:pPr>
            <a:r>
              <a:rPr sz="1600">
                <a:solidFill>
                  <a:schemeClr val="tx1"/>
                </a:solidFill>
                <a:effectLst>
                  <a:outerShdw blurRad="38100" dist="19050" dir="2700000" algn="tl" rotWithShape="0">
                    <a:schemeClr val="dk1">
                      <a:alpha val="40000"/>
                    </a:schemeClr>
                  </a:outerShdw>
                </a:effectLst>
              </a:rPr>
              <a:t>文字含义：</a:t>
            </a:r>
            <a:endParaRPr>
              <a:solidFill>
                <a:schemeClr val="tx1"/>
              </a:solidFill>
              <a:effectLst>
                <a:outerShdw blurRad="38100" dist="19050" dir="2700000" algn="tl" rotWithShape="0">
                  <a:schemeClr val="dk1">
                    <a:alpha val="40000"/>
                  </a:schemeClr>
                </a:outerShdw>
              </a:effectLst>
            </a:endParaRPr>
          </a:p>
          <a:p>
            <a:pPr>
              <a:lnSpc>
                <a:spcPct val="200000"/>
              </a:lnSpc>
            </a:pPr>
            <a:r>
              <a:rPr>
                <a:solidFill>
                  <a:schemeClr val="accent1"/>
                </a:solidFill>
                <a:effectLst>
                  <a:outerShdw blurRad="38100" dist="25400" dir="5400000" algn="ctr" rotWithShape="0">
                    <a:srgbClr val="6E747A">
                      <a:alpha val="43000"/>
                    </a:srgbClr>
                  </a:outerShdw>
                </a:effectLst>
              </a:rPr>
              <a:t>    </a:t>
            </a:r>
            <a:r>
              <a:rPr sz="1400">
                <a:solidFill>
                  <a:schemeClr val="accent1"/>
                </a:solidFill>
                <a:effectLst>
                  <a:outerShdw blurRad="38100" dist="25400" dir="5400000" algn="ctr" rotWithShape="0">
                    <a:srgbClr val="6E747A">
                      <a:alpha val="43000"/>
                    </a:srgbClr>
                  </a:outerShdw>
                </a:effectLst>
              </a:rPr>
              <a:t>   “S”</a:t>
            </a:r>
            <a:r>
              <a:rPr sz="1400">
                <a:solidFill>
                  <a:schemeClr val="tx1"/>
                </a:solidFill>
                <a:effectLst>
                  <a:outerShdw blurRad="38100" dist="19050" dir="2700000" algn="tl" rotWithShape="0">
                    <a:schemeClr val="dk1">
                      <a:alpha val="40000"/>
                    </a:schemeClr>
                  </a:outerShdw>
                </a:effectLst>
              </a:rPr>
              <a:t>即思维，</a:t>
            </a:r>
            <a:r>
              <a:rPr sz="1400">
                <a:solidFill>
                  <a:schemeClr val="accent1"/>
                </a:solidFill>
                <a:effectLst>
                  <a:outerShdw blurRad="38100" dist="25400" dir="5400000" algn="ctr" rotWithShape="0">
                    <a:srgbClr val="6E747A">
                      <a:alpha val="43000"/>
                    </a:srgbClr>
                  </a:outerShdw>
                </a:effectLst>
              </a:rPr>
              <a:t>“N”</a:t>
            </a:r>
            <a:r>
              <a:rPr sz="1400">
                <a:solidFill>
                  <a:schemeClr val="tx1"/>
                </a:solidFill>
                <a:effectLst>
                  <a:outerShdw blurRad="38100" dist="19050" dir="2700000" algn="tl" rotWithShape="0">
                    <a:schemeClr val="dk1">
                      <a:alpha val="40000"/>
                    </a:schemeClr>
                  </a:outerShdw>
                </a:effectLst>
              </a:rPr>
              <a:t>即诺言，</a:t>
            </a:r>
            <a:r>
              <a:rPr sz="1400">
                <a:solidFill>
                  <a:schemeClr val="accent1"/>
                </a:solidFill>
                <a:effectLst>
                  <a:outerShdw blurRad="38100" dist="25400" dir="5400000" algn="ctr" rotWithShape="0">
                    <a:srgbClr val="6E747A">
                      <a:alpha val="43000"/>
                    </a:srgbClr>
                  </a:outerShdw>
                </a:effectLst>
              </a:rPr>
              <a:t>“O”</a:t>
            </a:r>
            <a:r>
              <a:rPr sz="1400">
                <a:solidFill>
                  <a:schemeClr val="tx1"/>
                </a:solidFill>
                <a:effectLst>
                  <a:outerShdw blurRad="38100" dist="19050" dir="2700000" algn="tl" rotWithShape="0">
                    <a:schemeClr val="dk1">
                      <a:alpha val="40000"/>
                    </a:schemeClr>
                  </a:outerShdw>
                </a:effectLst>
              </a:rPr>
              <a:t>象征着公司永远奋发向上的凝聚力，如同太阳般光辉照耀。</a:t>
            </a:r>
            <a:r>
              <a:rPr sz="1400">
                <a:solidFill>
                  <a:schemeClr val="accent1"/>
                </a:solidFill>
                <a:effectLst>
                  <a:outerShdw blurRad="38100" dist="25400" dir="5400000" algn="ctr" rotWithShape="0">
                    <a:srgbClr val="6E747A">
                      <a:alpha val="43000"/>
                    </a:srgbClr>
                  </a:outerShdw>
                </a:effectLst>
              </a:rPr>
              <a:t>“D”</a:t>
            </a:r>
            <a:r>
              <a:rPr sz="1400">
                <a:solidFill>
                  <a:schemeClr val="tx1"/>
                </a:solidFill>
                <a:effectLst>
                  <a:outerShdw blurRad="38100" dist="19050" dir="2700000" algn="tl" rotWithShape="0">
                    <a:schemeClr val="dk1">
                      <a:alpha val="40000"/>
                    </a:schemeClr>
                  </a:outerShdw>
                </a:effectLst>
              </a:rPr>
              <a:t>即公德即企业的经营理念：思维革新技术、诺言重于千金、质量铸就公德。</a:t>
            </a:r>
            <a:endParaRPr sz="1400">
              <a:solidFill>
                <a:schemeClr val="tx1"/>
              </a:solidFill>
              <a:effectLst>
                <a:outerShdw blurRad="38100" dist="19050" dir="2700000" algn="tl" rotWithShape="0">
                  <a:schemeClr val="dk1">
                    <a:alpha val="40000"/>
                  </a:schemeClr>
                </a:outerShdw>
              </a:effectLst>
            </a:endParaRPr>
          </a:p>
          <a:p>
            <a:pPr>
              <a:lnSpc>
                <a:spcPct val="150000"/>
              </a:lnSpc>
            </a:pPr>
            <a:endParaRPr sz="140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认识思德   </a:t>
            </a:r>
            <a:r>
              <a:rPr lang="en-US" altLang="zh-CN" sz="1200" dirty="0" smtClean="0"/>
              <a:t>About us</a:t>
            </a:r>
            <a:endParaRPr lang="en-US"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1.2 </a:t>
            </a:r>
            <a:r>
              <a:rPr lang="zh-CN" altLang="en-US" sz="1400"/>
              <a:t>企业</a:t>
            </a:r>
            <a:r>
              <a:rPr lang="zh-CN" altLang="en-US" sz="1400"/>
              <a:t>文化</a:t>
            </a:r>
            <a:endParaRPr lang="zh-CN" altLang="en-US"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12" name="文本框 11"/>
          <p:cNvSpPr txBox="1"/>
          <p:nvPr/>
        </p:nvSpPr>
        <p:spPr>
          <a:xfrm>
            <a:off x="982980" y="1296670"/>
            <a:ext cx="7693660" cy="3261360"/>
          </a:xfrm>
          <a:prstGeom prst="rect">
            <a:avLst/>
          </a:prstGeom>
          <a:noFill/>
        </p:spPr>
        <p:txBody>
          <a:bodyPr wrap="square" rtlCol="0">
            <a:spAutoFit/>
          </a:bodyPr>
          <a:p>
            <a:pPr>
              <a:lnSpc>
                <a:spcPct val="200000"/>
              </a:lnSpc>
            </a:pPr>
            <a:r>
              <a:rPr lang="en-US" altLang="zh-CN">
                <a:solidFill>
                  <a:schemeClr val="accent1"/>
                </a:solidFill>
                <a:effectLst>
                  <a:outerShdw blurRad="38100" dist="25400" dir="5400000" algn="ctr" rotWithShape="0">
                    <a:srgbClr val="6E747A">
                      <a:alpha val="43000"/>
                    </a:srgbClr>
                  </a:outerShdw>
                </a:effectLst>
              </a:rPr>
              <a:t>logo</a:t>
            </a:r>
            <a:r>
              <a:rPr lang="zh-CN" altLang="en-US">
                <a:solidFill>
                  <a:schemeClr val="accent1"/>
                </a:solidFill>
                <a:effectLst>
                  <a:outerShdw blurRad="38100" dist="25400" dir="5400000" algn="ctr" rotWithShape="0">
                    <a:srgbClr val="6E747A">
                      <a:alpha val="43000"/>
                    </a:srgbClr>
                  </a:outerShdw>
                </a:effectLst>
              </a:rPr>
              <a:t>品牌标识</a:t>
            </a:r>
            <a:r>
              <a:rPr>
                <a:solidFill>
                  <a:schemeClr val="accent1"/>
                </a:solidFill>
                <a:effectLst>
                  <a:outerShdw blurRad="38100" dist="25400" dir="5400000" algn="ctr" rotWithShape="0">
                    <a:srgbClr val="6E747A">
                      <a:alpha val="43000"/>
                    </a:srgbClr>
                  </a:outerShdw>
                </a:effectLst>
              </a:rPr>
              <a:t>：</a:t>
            </a:r>
            <a:endParaRPr>
              <a:solidFill>
                <a:schemeClr val="accent1"/>
              </a:solidFill>
              <a:effectLst>
                <a:outerShdw blurRad="38100" dist="25400" dir="5400000" algn="ctr" rotWithShape="0">
                  <a:srgbClr val="6E747A">
                    <a:alpha val="43000"/>
                  </a:srgbClr>
                </a:outerShdw>
              </a:effectLst>
            </a:endParaRPr>
          </a:p>
          <a:p>
            <a:pPr>
              <a:lnSpc>
                <a:spcPct val="200000"/>
              </a:lnSpc>
            </a:pPr>
            <a:r>
              <a:rPr sz="1600">
                <a:solidFill>
                  <a:schemeClr val="tx1"/>
                </a:solidFill>
                <a:effectLst>
                  <a:outerShdw blurRad="38100" dist="19050" dir="2700000" algn="tl" rotWithShape="0">
                    <a:schemeClr val="dk1">
                      <a:alpha val="40000"/>
                    </a:schemeClr>
                  </a:outerShdw>
                </a:effectLst>
              </a:rPr>
              <a:t>颜色含义：</a:t>
            </a:r>
            <a:endParaRPr>
              <a:solidFill>
                <a:schemeClr val="accent1"/>
              </a:solidFill>
              <a:effectLst>
                <a:outerShdw blurRad="38100" dist="25400" dir="5400000" algn="ctr" rotWithShape="0">
                  <a:srgbClr val="6E747A">
                    <a:alpha val="43000"/>
                  </a:srgbClr>
                </a:outerShdw>
              </a:effectLst>
            </a:endParaRPr>
          </a:p>
          <a:p>
            <a:pPr>
              <a:lnSpc>
                <a:spcPct val="200000"/>
              </a:lnSpc>
            </a:pPr>
            <a:r>
              <a:rPr>
                <a:solidFill>
                  <a:schemeClr val="accent1"/>
                </a:solidFill>
                <a:effectLst>
                  <a:outerShdw blurRad="38100" dist="25400" dir="5400000" algn="ctr" rotWithShape="0">
                    <a:srgbClr val="6E747A">
                      <a:alpha val="43000"/>
                    </a:srgbClr>
                  </a:outerShdw>
                </a:effectLst>
              </a:rPr>
              <a:t>      </a:t>
            </a:r>
            <a:r>
              <a:rPr sz="1400">
                <a:solidFill>
                  <a:schemeClr val="accent1"/>
                </a:solidFill>
                <a:effectLst>
                  <a:outerShdw blurRad="38100" dist="25400" dir="5400000" algn="ctr" rotWithShape="0">
                    <a:srgbClr val="6E747A">
                      <a:alpha val="43000"/>
                    </a:srgbClr>
                  </a:outerShdw>
                </a:effectLst>
              </a:rPr>
              <a:t> 蓝色：</a:t>
            </a:r>
            <a:r>
              <a:rPr sz="1400">
                <a:solidFill>
                  <a:schemeClr val="tx1"/>
                </a:solidFill>
                <a:effectLst>
                  <a:outerShdw blurRad="38100" dist="19050" dir="2700000" algn="tl" rotWithShape="0">
                    <a:schemeClr val="dk1">
                      <a:alpha val="40000"/>
                    </a:schemeClr>
                  </a:outerShdw>
                </a:effectLst>
              </a:rPr>
              <a:t>大海、天空的象征，代表着博大和稳重，象征着企业坚定不移的走向辉煌的未来。</a:t>
            </a:r>
            <a:endParaRPr sz="1400">
              <a:solidFill>
                <a:schemeClr val="tx1"/>
              </a:solidFill>
              <a:effectLst>
                <a:outerShdw blurRad="38100" dist="19050" dir="2700000" algn="tl" rotWithShape="0">
                  <a:schemeClr val="dk1">
                    <a:alpha val="40000"/>
                  </a:schemeClr>
                </a:outerShdw>
              </a:effectLst>
            </a:endParaRPr>
          </a:p>
          <a:p>
            <a:pPr>
              <a:lnSpc>
                <a:spcPct val="150000"/>
              </a:lnSpc>
            </a:pPr>
            <a:endParaRPr>
              <a:solidFill>
                <a:schemeClr val="accent1"/>
              </a:solidFill>
              <a:effectLst>
                <a:outerShdw blurRad="38100" dist="25400" dir="5400000" algn="ctr" rotWithShape="0">
                  <a:srgbClr val="6E747A">
                    <a:alpha val="43000"/>
                  </a:srgbClr>
                </a:outerShdw>
              </a:effectLst>
            </a:endParaRPr>
          </a:p>
          <a:p>
            <a:pPr>
              <a:lnSpc>
                <a:spcPct val="150000"/>
              </a:lnSpc>
            </a:pPr>
            <a:r>
              <a:rPr sz="1400">
                <a:solidFill>
                  <a:schemeClr val="accent1"/>
                </a:solidFill>
                <a:effectLst>
                  <a:outerShdw blurRad="38100" dist="25400" dir="5400000" algn="ctr" rotWithShape="0">
                    <a:srgbClr val="6E747A">
                      <a:alpha val="43000"/>
                    </a:srgbClr>
                  </a:outerShdw>
                </a:effectLst>
              </a:rPr>
              <a:t>        </a:t>
            </a:r>
            <a:r>
              <a:rPr sz="1400">
                <a:solidFill>
                  <a:srgbClr val="FF0000"/>
                </a:solidFill>
                <a:effectLst>
                  <a:outerShdw blurRad="38100" dist="25400" dir="5400000" algn="ctr" rotWithShape="0">
                    <a:srgbClr val="6E747A">
                      <a:alpha val="43000"/>
                    </a:srgbClr>
                  </a:outerShdw>
                </a:effectLst>
              </a:rPr>
              <a:t>红色：</a:t>
            </a:r>
            <a:r>
              <a:rPr sz="1400">
                <a:solidFill>
                  <a:schemeClr val="tx1"/>
                </a:solidFill>
                <a:effectLst>
                  <a:outerShdw blurRad="38100" dist="19050" dir="2700000" algn="tl" rotWithShape="0">
                    <a:schemeClr val="dk1">
                      <a:alpha val="40000"/>
                    </a:schemeClr>
                  </a:outerShdw>
                </a:effectLst>
              </a:rPr>
              <a:t>太阳的象征，代表着生命力与太阳光般的光辉，象征着企业蓬勃的生命力与凝聚力。</a:t>
            </a:r>
            <a:endParaRPr>
              <a:solidFill>
                <a:schemeClr val="tx1"/>
              </a:solidFill>
              <a:effectLst>
                <a:outerShdw blurRad="38100" dist="19050" dir="2700000" algn="tl" rotWithShape="0">
                  <a:schemeClr val="dk1">
                    <a:alpha val="40000"/>
                  </a:schemeClr>
                </a:outerShdw>
              </a:effectLst>
            </a:endParaRPr>
          </a:p>
          <a:p>
            <a:pPr>
              <a:lnSpc>
                <a:spcPct val="150000"/>
              </a:lnSpc>
            </a:pPr>
            <a:endParaRPr>
              <a:solidFill>
                <a:schemeClr val="accent1"/>
              </a:solidFill>
              <a:effectLst>
                <a:outerShdw blurRad="38100" dist="25400" dir="5400000" algn="ctr" rotWithShape="0">
                  <a:srgbClr val="6E747A">
                    <a:alpha val="43000"/>
                  </a:srgbClr>
                </a:outerShdw>
              </a:effectLst>
            </a:endParaRPr>
          </a:p>
          <a:p>
            <a:pPr>
              <a:lnSpc>
                <a:spcPct val="150000"/>
              </a:lnSpc>
            </a:pPr>
            <a:endParaRPr>
              <a:solidFill>
                <a:schemeClr val="accent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认识思德   </a:t>
            </a:r>
            <a:r>
              <a:rPr lang="en-US" altLang="zh-CN" sz="1200" dirty="0" smtClean="0"/>
              <a:t>About us</a:t>
            </a:r>
            <a:endParaRPr lang="en-US"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1.2 </a:t>
            </a:r>
            <a:r>
              <a:rPr lang="zh-CN" altLang="en-US" sz="1400"/>
              <a:t>企业</a:t>
            </a:r>
            <a:r>
              <a:rPr lang="zh-CN" altLang="en-US" sz="1400"/>
              <a:t>文化</a:t>
            </a:r>
            <a:endParaRPr lang="zh-CN" altLang="en-US"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pic>
        <p:nvPicPr>
          <p:cNvPr id="7" name="图片 6" descr="team"/>
          <p:cNvPicPr>
            <a:picLocks noChangeAspect="1"/>
          </p:cNvPicPr>
          <p:nvPr/>
        </p:nvPicPr>
        <p:blipFill>
          <a:blip r:embed="rId1"/>
          <a:stretch>
            <a:fillRect/>
          </a:stretch>
        </p:blipFill>
        <p:spPr>
          <a:xfrm>
            <a:off x="787400" y="1322070"/>
            <a:ext cx="7817485" cy="3126740"/>
          </a:xfrm>
          <a:prstGeom prst="rect">
            <a:avLst/>
          </a:prstGeom>
          <a:effectLst>
            <a:softEdge rad="63500"/>
          </a:effectLst>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认识思德   </a:t>
            </a:r>
            <a:r>
              <a:rPr lang="en-US" altLang="zh-CN" sz="1200" dirty="0" smtClean="0"/>
              <a:t>About us</a:t>
            </a:r>
            <a:endParaRPr lang="en-US"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1.3 </a:t>
            </a:r>
            <a:r>
              <a:rPr lang="zh-CN" altLang="zh-CN" sz="1400"/>
              <a:t>发展历程</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2" name="文本框 1"/>
          <p:cNvSpPr txBox="1"/>
          <p:nvPr/>
        </p:nvSpPr>
        <p:spPr>
          <a:xfrm>
            <a:off x="932815" y="1199515"/>
            <a:ext cx="7311390" cy="3014980"/>
          </a:xfrm>
          <a:prstGeom prst="rect">
            <a:avLst/>
          </a:prstGeom>
          <a:noFill/>
        </p:spPr>
        <p:txBody>
          <a:bodyPr wrap="square" rtlCol="0">
            <a:spAutoFit/>
          </a:bodyPr>
          <a:p>
            <a:pPr>
              <a:lnSpc>
                <a:spcPct val="150000"/>
              </a:lnSpc>
            </a:pPr>
            <a:r>
              <a:rPr lang="zh-CN" altLang="en-US" sz="1400">
                <a:solidFill>
                  <a:schemeClr val="accent1"/>
                </a:solidFill>
                <a:effectLst>
                  <a:outerShdw blurRad="38100" dist="25400" dir="5400000" algn="ctr" rotWithShape="0">
                    <a:srgbClr val="6E747A">
                      <a:alpha val="43000"/>
                    </a:srgbClr>
                  </a:outerShdw>
                </a:effectLst>
              </a:rPr>
              <a:t>2003年</a:t>
            </a:r>
            <a:endParaRPr lang="zh-CN" altLang="en-US" sz="1400"/>
          </a:p>
          <a:p>
            <a:pPr>
              <a:lnSpc>
                <a:spcPct val="150000"/>
              </a:lnSpc>
            </a:pPr>
            <a:r>
              <a:rPr lang="zh-CN" altLang="en-US" sz="1400">
                <a:latin typeface="黑体" panose="02010609060101010101" charset="-122"/>
                <a:ea typeface="黑体" panose="02010609060101010101" charset="-122"/>
                <a:sym typeface="+mn-ea"/>
              </a:rPr>
              <a:t>☆</a:t>
            </a:r>
            <a:r>
              <a:rPr lang="zh-CN" altLang="en-US" sz="1400">
                <a:sym typeface="+mn-ea"/>
              </a:rPr>
              <a:t>思德胶辊成立。</a:t>
            </a:r>
            <a:endParaRPr lang="zh-CN" altLang="en-US" sz="1400"/>
          </a:p>
          <a:p>
            <a:pPr>
              <a:lnSpc>
                <a:spcPct val="150000"/>
              </a:lnSpc>
            </a:pPr>
            <a:r>
              <a:rPr lang="zh-CN" altLang="en-US" sz="1400">
                <a:latin typeface="黑体" panose="02010609060101010101" charset="-122"/>
                <a:ea typeface="黑体" panose="02010609060101010101" charset="-122"/>
              </a:rPr>
              <a:t>☆</a:t>
            </a:r>
            <a:r>
              <a:rPr lang="zh-CN" altLang="en-US" sz="1400"/>
              <a:t>思德胶辊进军印刷行业，为凹版印刷行业提供印刷胶辊。代表客户有海德堡等。</a:t>
            </a:r>
            <a:endParaRPr lang="zh-CN" altLang="en-US" sz="1400"/>
          </a:p>
          <a:p>
            <a:pPr>
              <a:lnSpc>
                <a:spcPct val="100000"/>
              </a:lnSpc>
            </a:pPr>
            <a:endParaRPr lang="zh-CN" altLang="en-US" sz="1400"/>
          </a:p>
          <a:p>
            <a:pPr>
              <a:lnSpc>
                <a:spcPct val="150000"/>
              </a:lnSpc>
            </a:pPr>
            <a:r>
              <a:rPr lang="zh-CN" altLang="en-US" sz="1400">
                <a:solidFill>
                  <a:schemeClr val="accent1"/>
                </a:solidFill>
                <a:effectLst>
                  <a:outerShdw blurRad="38100" dist="25400" dir="5400000" algn="ctr" rotWithShape="0">
                    <a:srgbClr val="6E747A">
                      <a:alpha val="43000"/>
                    </a:srgbClr>
                  </a:outerShdw>
                </a:effectLst>
              </a:rPr>
              <a:t>2004年</a:t>
            </a:r>
            <a:endParaRPr lang="zh-CN" altLang="en-US" sz="1400"/>
          </a:p>
          <a:p>
            <a:pPr>
              <a:lnSpc>
                <a:spcPct val="150000"/>
              </a:lnSpc>
            </a:pPr>
            <a:r>
              <a:rPr lang="zh-CN" altLang="en-US" sz="1400">
                <a:latin typeface="黑体" panose="02010609060101010101" charset="-122"/>
                <a:ea typeface="黑体" panose="02010609060101010101" charset="-122"/>
              </a:rPr>
              <a:t>☆</a:t>
            </a:r>
            <a:r>
              <a:rPr lang="zh-CN" altLang="en-US" sz="1400"/>
              <a:t>思德胶辊在地板建材行业拓展应用，主要客户有德国豪迈、意大利赛福徕、西班牙巴贝兰等。</a:t>
            </a:r>
            <a:endParaRPr lang="zh-CN" altLang="en-US" sz="1400"/>
          </a:p>
          <a:p>
            <a:pPr>
              <a:lnSpc>
                <a:spcPct val="100000"/>
              </a:lnSpc>
            </a:pPr>
            <a:r>
              <a:rPr lang="zh-CN" altLang="en-US" sz="1400">
                <a:latin typeface="黑体" panose="02010609060101010101" charset="-122"/>
                <a:ea typeface="黑体" panose="02010609060101010101" charset="-122"/>
              </a:rPr>
              <a:t>☆</a:t>
            </a:r>
            <a:r>
              <a:rPr lang="zh-CN" altLang="en-US" sz="1400"/>
              <a:t>荣获中国市场品牌战略管理联合会授予“中国知名胶辊十佳品牌”称号。</a:t>
            </a:r>
            <a:endParaRPr lang="zh-CN" altLang="en-US" sz="1400"/>
          </a:p>
          <a:p>
            <a:endParaRPr lang="zh-CN" altLang="en-US"/>
          </a:p>
          <a:p>
            <a:r>
              <a:rPr lang="zh-CN" altLang="en-US"/>
              <a:t>​</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认识思德   </a:t>
            </a:r>
            <a:r>
              <a:rPr lang="en-US" altLang="zh-CN" sz="1200" dirty="0" smtClean="0"/>
              <a:t>About us</a:t>
            </a:r>
            <a:endParaRPr lang="en-US"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1.3 </a:t>
            </a:r>
            <a:r>
              <a:rPr lang="zh-CN" altLang="zh-CN" sz="1400"/>
              <a:t>发展历程</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2" name="文本框 1"/>
          <p:cNvSpPr txBox="1"/>
          <p:nvPr/>
        </p:nvSpPr>
        <p:spPr>
          <a:xfrm>
            <a:off x="932815" y="1199515"/>
            <a:ext cx="7311390" cy="2584450"/>
          </a:xfrm>
          <a:prstGeom prst="rect">
            <a:avLst/>
          </a:prstGeom>
          <a:noFill/>
        </p:spPr>
        <p:txBody>
          <a:bodyPr wrap="square" rtlCol="0">
            <a:spAutoFit/>
          </a:bodyPr>
          <a:p>
            <a:pPr>
              <a:lnSpc>
                <a:spcPct val="150000"/>
              </a:lnSpc>
            </a:pPr>
            <a:r>
              <a:rPr lang="zh-CN" altLang="en-US" sz="1400">
                <a:solidFill>
                  <a:schemeClr val="accent1"/>
                </a:solidFill>
                <a:effectLst>
                  <a:outerShdw blurRad="38100" dist="25400" dir="5400000" algn="ctr" rotWithShape="0">
                    <a:srgbClr val="6E747A">
                      <a:alpha val="43000"/>
                    </a:srgbClr>
                  </a:outerShdw>
                </a:effectLst>
              </a:rPr>
              <a:t>2005年</a:t>
            </a:r>
            <a:endParaRPr lang="zh-CN" altLang="en-US" sz="1400"/>
          </a:p>
          <a:p>
            <a:pPr>
              <a:lnSpc>
                <a:spcPct val="150000"/>
              </a:lnSpc>
            </a:pPr>
            <a:r>
              <a:rPr lang="zh-CN" altLang="en-US" sz="1400">
                <a:latin typeface="黑体" panose="02010609060101010101" charset="-122"/>
                <a:ea typeface="黑体" panose="02010609060101010101" charset="-122"/>
              </a:rPr>
              <a:t>☆</a:t>
            </a:r>
            <a:r>
              <a:rPr lang="zh-CN" altLang="en-US" sz="1400"/>
              <a:t>思德胶辊业务拓展至玻璃行业，成熟应用于镀膜玻璃、玻璃清洗机等工序。代表客户有北玻等。</a:t>
            </a:r>
            <a:endParaRPr lang="zh-CN" altLang="en-US" sz="1400"/>
          </a:p>
          <a:p>
            <a:pPr>
              <a:lnSpc>
                <a:spcPct val="150000"/>
              </a:lnSpc>
            </a:pPr>
            <a:endParaRPr lang="zh-CN" altLang="en-US" sz="1400"/>
          </a:p>
          <a:p>
            <a:pPr>
              <a:lnSpc>
                <a:spcPct val="150000"/>
              </a:lnSpc>
            </a:pPr>
            <a:r>
              <a:rPr lang="zh-CN" altLang="en-US" sz="1400">
                <a:solidFill>
                  <a:schemeClr val="accent1"/>
                </a:solidFill>
                <a:effectLst>
                  <a:outerShdw blurRad="38100" dist="25400" dir="5400000" algn="ctr" rotWithShape="0">
                    <a:srgbClr val="6E747A">
                      <a:alpha val="43000"/>
                    </a:srgbClr>
                  </a:outerShdw>
                </a:effectLst>
              </a:rPr>
              <a:t>2006年</a:t>
            </a:r>
            <a:endParaRPr lang="zh-CN" altLang="en-US" sz="1400"/>
          </a:p>
          <a:p>
            <a:pPr>
              <a:lnSpc>
                <a:spcPct val="150000"/>
              </a:lnSpc>
            </a:pPr>
            <a:r>
              <a:rPr lang="zh-CN" altLang="en-US" sz="1400">
                <a:latin typeface="黑体" panose="02010609060101010101" charset="-122"/>
                <a:ea typeface="黑体" panose="02010609060101010101" charset="-122"/>
              </a:rPr>
              <a:t>☆</a:t>
            </a:r>
            <a:r>
              <a:rPr lang="zh-CN" altLang="en-US" sz="1400"/>
              <a:t>思德胶辊业务拓展至纺织行业，主要客户有四纺机、宏和电子、贝宁格等。</a:t>
            </a:r>
            <a:endParaRPr lang="zh-CN" altLang="en-US" sz="1400"/>
          </a:p>
          <a:p>
            <a:endParaRPr lang="zh-CN" altLang="en-US"/>
          </a:p>
          <a:p>
            <a:r>
              <a:rPr lang="zh-CN" altLang="en-US"/>
              <a:t>​</a:t>
            </a: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认识思德   </a:t>
            </a:r>
            <a:r>
              <a:rPr lang="en-US" altLang="zh-CN" sz="1200" dirty="0" smtClean="0"/>
              <a:t>About us</a:t>
            </a:r>
            <a:endParaRPr lang="en-US"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1.3 </a:t>
            </a:r>
            <a:r>
              <a:rPr lang="zh-CN" altLang="zh-CN" sz="1400"/>
              <a:t>发展历程</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2" name="文本框 1"/>
          <p:cNvSpPr txBox="1"/>
          <p:nvPr/>
        </p:nvSpPr>
        <p:spPr>
          <a:xfrm>
            <a:off x="932815" y="1414780"/>
            <a:ext cx="7311390" cy="2245360"/>
          </a:xfrm>
          <a:prstGeom prst="rect">
            <a:avLst/>
          </a:prstGeom>
          <a:noFill/>
        </p:spPr>
        <p:txBody>
          <a:bodyPr wrap="square" rtlCol="0">
            <a:spAutoFit/>
          </a:bodyPr>
          <a:p>
            <a:pPr>
              <a:lnSpc>
                <a:spcPct val="150000"/>
              </a:lnSpc>
            </a:pPr>
            <a:r>
              <a:rPr lang="zh-CN" altLang="en-US" sz="1400">
                <a:solidFill>
                  <a:schemeClr val="accent1"/>
                </a:solidFill>
                <a:effectLst>
                  <a:outerShdw blurRad="38100" dist="25400" dir="5400000" algn="ctr" rotWithShape="0">
                    <a:srgbClr val="6E747A">
                      <a:alpha val="43000"/>
                    </a:srgbClr>
                  </a:outerShdw>
                </a:effectLst>
              </a:rPr>
              <a:t>2009年</a:t>
            </a:r>
            <a:endParaRPr lang="zh-CN" altLang="en-US" sz="1400"/>
          </a:p>
          <a:p>
            <a:pPr>
              <a:lnSpc>
                <a:spcPct val="150000"/>
              </a:lnSpc>
            </a:pPr>
            <a:r>
              <a:rPr lang="zh-CN" altLang="en-US" sz="1400">
                <a:latin typeface="黑体" panose="02010609060101010101" charset="-122"/>
                <a:ea typeface="黑体" panose="02010609060101010101" charset="-122"/>
              </a:rPr>
              <a:t>☆</a:t>
            </a:r>
            <a:r>
              <a:rPr lang="zh-CN" altLang="en-US" sz="1400"/>
              <a:t>思德胶辊成功取得光学膜、双拉膜、锂电隔膜行业众多客户认可。代表家客户有日本东丽、德国多尼尔、日东电工、日立化成、合肥乐凯、安徽国风、南洋科技、北自所、中科华联等。</a:t>
            </a:r>
            <a:endParaRPr lang="zh-CN" altLang="en-US" sz="1400"/>
          </a:p>
          <a:p>
            <a:pPr>
              <a:lnSpc>
                <a:spcPct val="150000"/>
              </a:lnSpc>
            </a:pPr>
            <a:endParaRPr lang="zh-CN" altLang="en-US" sz="1400"/>
          </a:p>
          <a:p>
            <a:r>
              <a:rPr lang="zh-CN" altLang="en-US" sz="1400">
                <a:solidFill>
                  <a:schemeClr val="accent1"/>
                </a:solidFill>
                <a:effectLst>
                  <a:outerShdw blurRad="38100" dist="25400" dir="5400000" algn="ctr" rotWithShape="0">
                    <a:srgbClr val="6E747A">
                      <a:alpha val="43000"/>
                    </a:srgbClr>
                  </a:outerShdw>
                </a:effectLst>
              </a:rPr>
              <a:t>2012年</a:t>
            </a:r>
            <a:endParaRPr lang="zh-CN" altLang="en-US" sz="1400"/>
          </a:p>
          <a:p>
            <a:endParaRPr lang="zh-CN" altLang="en-US" sz="1400"/>
          </a:p>
          <a:p>
            <a:r>
              <a:rPr lang="zh-CN" altLang="en-US" sz="1400">
                <a:latin typeface="黑体" panose="02010609060101010101" charset="-122"/>
                <a:ea typeface="黑体" panose="02010609060101010101" charset="-122"/>
              </a:rPr>
              <a:t>☆</a:t>
            </a:r>
            <a:r>
              <a:rPr lang="zh-CN" altLang="en-US" sz="1400"/>
              <a:t>荣获《中国质量万里行》质量信誉调查中心授予“中国3.15质量诚信示范单位”。</a:t>
            </a:r>
            <a:endParaRPr lang="zh-CN" altLang="en-US" sz="1400"/>
          </a:p>
          <a:p>
            <a:r>
              <a:rPr lang="zh-CN" altLang="en-US" sz="1400"/>
              <a:t>​</a:t>
            </a:r>
            <a:endParaRPr lang="zh-CN" altLang="en-US" sz="1400"/>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认识思德   </a:t>
            </a:r>
            <a:r>
              <a:rPr lang="en-US" altLang="zh-CN" sz="1200" dirty="0" smtClean="0"/>
              <a:t>About us</a:t>
            </a:r>
            <a:endParaRPr lang="en-US"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1.3 </a:t>
            </a:r>
            <a:r>
              <a:rPr lang="zh-CN" altLang="zh-CN" sz="1400"/>
              <a:t>发展历程</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2" name="文本框 1"/>
          <p:cNvSpPr txBox="1"/>
          <p:nvPr/>
        </p:nvSpPr>
        <p:spPr>
          <a:xfrm>
            <a:off x="932815" y="1199515"/>
            <a:ext cx="7311390" cy="3322955"/>
          </a:xfrm>
          <a:prstGeom prst="rect">
            <a:avLst/>
          </a:prstGeom>
          <a:noFill/>
        </p:spPr>
        <p:txBody>
          <a:bodyPr wrap="square" rtlCol="0">
            <a:spAutoFit/>
          </a:bodyPr>
          <a:p>
            <a:pPr>
              <a:lnSpc>
                <a:spcPct val="150000"/>
              </a:lnSpc>
            </a:pPr>
            <a:r>
              <a:rPr lang="zh-CN" altLang="en-US" sz="1400">
                <a:solidFill>
                  <a:schemeClr val="accent1"/>
                </a:solidFill>
                <a:effectLst>
                  <a:outerShdw blurRad="38100" dist="25400" dir="5400000" algn="ctr" rotWithShape="0">
                    <a:srgbClr val="6E747A">
                      <a:alpha val="43000"/>
                    </a:srgbClr>
                  </a:outerShdw>
                </a:effectLst>
              </a:rPr>
              <a:t>2016年</a:t>
            </a:r>
            <a:endParaRPr lang="zh-CN" altLang="en-US" sz="1400"/>
          </a:p>
          <a:p>
            <a:pPr>
              <a:lnSpc>
                <a:spcPct val="150000"/>
              </a:lnSpc>
            </a:pPr>
            <a:r>
              <a:rPr lang="zh-CN" altLang="en-US" sz="1400">
                <a:latin typeface="黑体" panose="02010609060101010101" charset="-122"/>
                <a:ea typeface="黑体" panose="02010609060101010101" charset="-122"/>
                <a:sym typeface="+mn-ea"/>
              </a:rPr>
              <a:t>☆</a:t>
            </a:r>
            <a:r>
              <a:rPr lang="zh-CN" altLang="en-US" sz="1400"/>
              <a:t>上海思德胶辊制造有限公司，通过质量管理体系认证（ISO9001）。</a:t>
            </a:r>
            <a:endParaRPr lang="zh-CN" altLang="en-US" sz="1400"/>
          </a:p>
          <a:p>
            <a:pPr>
              <a:lnSpc>
                <a:spcPct val="150000"/>
              </a:lnSpc>
            </a:pPr>
            <a:r>
              <a:rPr lang="zh-CN" altLang="en-US" sz="1400">
                <a:latin typeface="黑体" panose="02010609060101010101" charset="-122"/>
                <a:ea typeface="黑体" panose="02010609060101010101" charset="-122"/>
                <a:sym typeface="+mn-ea"/>
              </a:rPr>
              <a:t>☆</a:t>
            </a:r>
            <a:r>
              <a:rPr lang="zh-CN" altLang="en-US" sz="1400"/>
              <a:t>第二实业公司，诺庆制辊（上海）有限公司在上海成立。</a:t>
            </a:r>
            <a:endParaRPr lang="zh-CN" altLang="en-US" sz="1400"/>
          </a:p>
          <a:p>
            <a:pPr>
              <a:lnSpc>
                <a:spcPct val="150000"/>
              </a:lnSpc>
            </a:pPr>
            <a:endParaRPr lang="zh-CN" altLang="en-US" sz="1400"/>
          </a:p>
          <a:p>
            <a:pPr>
              <a:lnSpc>
                <a:spcPct val="150000"/>
              </a:lnSpc>
            </a:pPr>
            <a:r>
              <a:rPr lang="zh-CN" altLang="en-US" sz="1400">
                <a:solidFill>
                  <a:schemeClr val="accent1"/>
                </a:solidFill>
                <a:effectLst>
                  <a:outerShdw blurRad="38100" dist="25400" dir="5400000" algn="ctr" rotWithShape="0">
                    <a:srgbClr val="6E747A">
                      <a:alpha val="43000"/>
                    </a:srgbClr>
                  </a:outerShdw>
                </a:effectLst>
              </a:rPr>
              <a:t>2019年</a:t>
            </a:r>
            <a:endParaRPr lang="zh-CN" altLang="en-US" sz="1400"/>
          </a:p>
          <a:p>
            <a:pPr>
              <a:lnSpc>
                <a:spcPct val="150000"/>
              </a:lnSpc>
            </a:pPr>
            <a:r>
              <a:rPr lang="zh-CN" altLang="en-US" sz="1400">
                <a:latin typeface="黑体" panose="02010609060101010101" charset="-122"/>
                <a:ea typeface="黑体" panose="02010609060101010101" charset="-122"/>
                <a:sym typeface="+mn-ea"/>
              </a:rPr>
              <a:t>☆</a:t>
            </a:r>
            <a:r>
              <a:rPr lang="zh-CN" altLang="en-US" sz="1400"/>
              <a:t>诺庆制辊（上海）有限公司、上海思德胶辊制造有限公司成为中国塑</a:t>
            </a:r>
            <a:r>
              <a:rPr lang="zh-CN" altLang="en-US" sz="1400">
                <a:latin typeface="黑体" panose="02010609060101010101" charset="-122"/>
                <a:ea typeface="黑体" panose="02010609060101010101" charset="-122"/>
                <a:sym typeface="+mn-ea"/>
              </a:rPr>
              <a:t>☆</a:t>
            </a:r>
            <a:r>
              <a:rPr lang="zh-CN" altLang="en-US" sz="1400"/>
              <a:t>料加工协会双向拉   伸聚脂薄膜专业委员会会员单位。</a:t>
            </a:r>
            <a:endParaRPr lang="zh-CN" altLang="en-US" sz="1400"/>
          </a:p>
          <a:p>
            <a:pPr>
              <a:lnSpc>
                <a:spcPct val="150000"/>
              </a:lnSpc>
            </a:pPr>
            <a:r>
              <a:rPr lang="zh-CN" altLang="en-US" sz="1400">
                <a:latin typeface="黑体" panose="02010609060101010101" charset="-122"/>
                <a:ea typeface="黑体" panose="02010609060101010101" charset="-122"/>
                <a:sym typeface="+mn-ea"/>
              </a:rPr>
              <a:t>☆</a:t>
            </a:r>
            <a:r>
              <a:rPr lang="zh-CN" altLang="en-US" sz="1400"/>
              <a:t>诺庆制辊（上海）有限公司，通过质量管理体系认证（ISO9001）。</a:t>
            </a:r>
            <a:endParaRPr lang="zh-CN" altLang="en-US" sz="1400"/>
          </a:p>
          <a:p>
            <a:pPr>
              <a:lnSpc>
                <a:spcPct val="150000"/>
              </a:lnSpc>
            </a:pPr>
            <a:r>
              <a:rPr lang="zh-CN" altLang="en-US" sz="1400">
                <a:latin typeface="黑体" panose="02010609060101010101" charset="-122"/>
                <a:ea typeface="黑体" panose="02010609060101010101" charset="-122"/>
                <a:sym typeface="+mn-ea"/>
              </a:rPr>
              <a:t>☆</a:t>
            </a:r>
            <a:r>
              <a:rPr lang="zh-CN" altLang="en-US" sz="1400"/>
              <a:t>加入上海市奉贤汽车产业科技协会。</a:t>
            </a:r>
            <a:endParaRPr lang="zh-CN" altLang="en-US" sz="1400"/>
          </a:p>
          <a:p>
            <a:pPr>
              <a:lnSpc>
                <a:spcPct val="150000"/>
              </a:lnSpc>
            </a:pPr>
            <a:r>
              <a:rPr lang="zh-CN" altLang="en-US" sz="1400">
                <a:latin typeface="黑体" panose="02010609060101010101" charset="-122"/>
                <a:ea typeface="黑体" panose="02010609060101010101" charset="-122"/>
                <a:sym typeface="+mn-ea"/>
              </a:rPr>
              <a:t>☆</a:t>
            </a:r>
            <a:r>
              <a:rPr lang="zh-CN" altLang="en-US" sz="1400"/>
              <a:t>加入中国电子材料行业协会电子铜箔分会。</a:t>
            </a:r>
            <a:endParaRPr lang="zh-CN" altLang="en-US" sz="1400"/>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认识思德   </a:t>
            </a:r>
            <a:r>
              <a:rPr lang="en-US" altLang="zh-CN" sz="1200" dirty="0" smtClean="0"/>
              <a:t>About us</a:t>
            </a:r>
            <a:endParaRPr lang="en-US"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1.4  </a:t>
            </a:r>
            <a:r>
              <a:rPr lang="zh-CN" altLang="zh-CN" sz="1400"/>
              <a:t>资质荣誉</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pic>
        <p:nvPicPr>
          <p:cNvPr id="5" name="图片 4" descr="资质与荣誉"/>
          <p:cNvPicPr>
            <a:picLocks noChangeAspect="1"/>
          </p:cNvPicPr>
          <p:nvPr/>
        </p:nvPicPr>
        <p:blipFill>
          <a:blip r:embed="rId1"/>
          <a:stretch>
            <a:fillRect/>
          </a:stretch>
        </p:blipFill>
        <p:spPr>
          <a:xfrm>
            <a:off x="598170" y="1174750"/>
            <a:ext cx="3044825" cy="3528060"/>
          </a:xfrm>
          <a:prstGeom prst="rect">
            <a:avLst/>
          </a:prstGeom>
          <a:effectLst>
            <a:softEdge rad="31750"/>
          </a:effectLst>
        </p:spPr>
      </p:pic>
      <p:pic>
        <p:nvPicPr>
          <p:cNvPr id="4" name="图片 3" descr="中国电子材料行业协会"/>
          <p:cNvPicPr>
            <a:picLocks noChangeAspect="1"/>
          </p:cNvPicPr>
          <p:nvPr/>
        </p:nvPicPr>
        <p:blipFill>
          <a:blip r:embed="rId2"/>
          <a:stretch>
            <a:fillRect/>
          </a:stretch>
        </p:blipFill>
        <p:spPr>
          <a:xfrm>
            <a:off x="3569970" y="1245235"/>
            <a:ext cx="4693920" cy="33870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认识思德   </a:t>
            </a:r>
            <a:r>
              <a:rPr lang="en-US" altLang="zh-CN" sz="1200" dirty="0" smtClean="0"/>
              <a:t>About us</a:t>
            </a:r>
            <a:endParaRPr lang="en-US"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1.5  </a:t>
            </a:r>
            <a:r>
              <a:rPr lang="zh-CN" altLang="zh-CN" sz="1400"/>
              <a:t>生产设备</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pic>
        <p:nvPicPr>
          <p:cNvPr id="4" name="图片 3" descr="1"/>
          <p:cNvPicPr>
            <a:picLocks noChangeAspect="1"/>
          </p:cNvPicPr>
          <p:nvPr/>
        </p:nvPicPr>
        <p:blipFill>
          <a:blip r:embed="rId1"/>
          <a:stretch>
            <a:fillRect/>
          </a:stretch>
        </p:blipFill>
        <p:spPr>
          <a:xfrm>
            <a:off x="642620" y="1328420"/>
            <a:ext cx="8073390" cy="3392805"/>
          </a:xfrm>
          <a:prstGeom prst="rect">
            <a:avLst/>
          </a:prstGeom>
          <a:effectLst>
            <a:softEdge rad="31750"/>
          </a:effectLst>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MH_Entry_1"/>
          <p:cNvSpPr/>
          <p:nvPr>
            <p:custDataLst>
              <p:tags r:id="rId1"/>
            </p:custDataLst>
          </p:nvPr>
        </p:nvSpPr>
        <p:spPr>
          <a:xfrm flipH="1">
            <a:off x="3236348" y="1488027"/>
            <a:ext cx="2480289" cy="411949"/>
          </a:xfrm>
          <a:prstGeom prst="roundRect">
            <a:avLst>
              <a:gd name="adj" fmla="val 23973"/>
            </a:avLst>
          </a:prstGeom>
          <a:solidFill>
            <a:schemeClr val="accent1"/>
          </a:solidFill>
          <a:ln w="25400" cap="flat" cmpd="sng" algn="ctr">
            <a:noFill/>
            <a:prstDash val="solid"/>
          </a:ln>
          <a:effectLst/>
        </p:spPr>
        <p:txBody>
          <a:bodyPr wrap="square" lIns="0" tIns="0" rIns="0" bIns="0" anchor="ctr">
            <a:noAutofit/>
          </a:bodyPr>
          <a:lstStyle/>
          <a:p>
            <a:pPr lvl="0" algn="ctr"/>
            <a:r>
              <a:rPr lang="en-US" altLang="zh-CN" sz="20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认识思德</a:t>
            </a:r>
            <a:endParaRPr lang="en-US" altLang="zh-CN" sz="20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780" dirty="0">
                <a:solidFill>
                  <a:schemeClr val="bg1"/>
                </a:solidFill>
                <a:latin typeface="Arial" panose="020B0604020202020204" pitchFamily="34" charset="0"/>
                <a:ea typeface="微软雅黑" panose="020B0503020204020204" pitchFamily="34" charset="-122"/>
                <a:sym typeface="Arial" panose="020B0604020202020204" pitchFamily="34" charset="0"/>
              </a:rPr>
              <a:t>Company introduction</a:t>
            </a:r>
            <a:endParaRPr lang="en-US" altLang="zh-CN" sz="78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MH_Number_1"/>
          <p:cNvSpPr/>
          <p:nvPr>
            <p:custDataLst>
              <p:tags r:id="rId2"/>
            </p:custDataLst>
          </p:nvPr>
        </p:nvSpPr>
        <p:spPr>
          <a:xfrm flipH="1">
            <a:off x="2593480" y="1477935"/>
            <a:ext cx="569604" cy="432133"/>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1"/>
          </a:solidFill>
          <a:ln w="12700" cap="flat" cmpd="sng" algn="ctr">
            <a:noFill/>
            <a:prstDash val="solid"/>
          </a:ln>
          <a:effectLst/>
        </p:spPr>
        <p:txBody>
          <a:bodyPr wrap="square" lIns="0" tIns="35098" rIns="134992" bIns="35098" anchor="ctr">
            <a:noAutofit/>
          </a:bodyPr>
          <a:lstStyle/>
          <a:p>
            <a:pPr algn="ctr">
              <a:defRPr/>
            </a:pPr>
            <a:r>
              <a:rPr lang="en-US" altLang="zh-CN" sz="2100"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2100"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3" name="MH_Entry_2"/>
          <p:cNvSpPr/>
          <p:nvPr>
            <p:custDataLst>
              <p:tags r:id="rId3"/>
            </p:custDataLst>
          </p:nvPr>
        </p:nvSpPr>
        <p:spPr>
          <a:xfrm flipH="1">
            <a:off x="3236595" y="2256790"/>
            <a:ext cx="2480310" cy="422275"/>
          </a:xfrm>
          <a:prstGeom prst="roundRect">
            <a:avLst>
              <a:gd name="adj" fmla="val 23973"/>
            </a:avLst>
          </a:prstGeom>
          <a:solidFill>
            <a:schemeClr val="accent2"/>
          </a:solidFill>
          <a:ln w="25400" cap="flat" cmpd="sng" algn="ctr">
            <a:noFill/>
            <a:prstDash val="solid"/>
          </a:ln>
          <a:effectLst/>
        </p:spPr>
        <p:txBody>
          <a:bodyPr wrap="square" lIns="0" tIns="0" rIns="0" bIns="0" anchor="ctr">
            <a:noAutofit/>
          </a:bodyPr>
          <a:lstStyle/>
          <a:p>
            <a:pPr lvl="0" algn="ctr"/>
            <a:r>
              <a:rPr lang="zh-CN" altLang="en-US" sz="20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关于胶辊</a:t>
            </a:r>
            <a:endParaRPr lang="en-US" altLang="zh-CN" sz="12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About Rubber Roller</a:t>
            </a:r>
            <a:endPar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2"/>
          <p:cNvSpPr/>
          <p:nvPr>
            <p:custDataLst>
              <p:tags r:id="rId4"/>
            </p:custDataLst>
          </p:nvPr>
        </p:nvSpPr>
        <p:spPr>
          <a:xfrm flipH="1">
            <a:off x="2593480" y="2246655"/>
            <a:ext cx="569604" cy="432133"/>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2"/>
          </a:solidFill>
          <a:ln w="12700" cap="flat" cmpd="sng" algn="ctr">
            <a:noFill/>
            <a:prstDash val="solid"/>
          </a:ln>
          <a:effectLst/>
        </p:spPr>
        <p:txBody>
          <a:bodyPr wrap="square" lIns="0" tIns="35098" rIns="134992" bIns="35098" anchor="ctr">
            <a:noAutofit/>
          </a:bodyPr>
          <a:lstStyle/>
          <a:p>
            <a:pPr algn="ctr">
              <a:defRPr/>
            </a:pPr>
            <a:r>
              <a:rPr lang="en-US" altLang="zh-CN" sz="2100"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2100"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5" name="MH_Entry_3"/>
          <p:cNvSpPr/>
          <p:nvPr>
            <p:custDataLst>
              <p:tags r:id="rId5"/>
            </p:custDataLst>
          </p:nvPr>
        </p:nvSpPr>
        <p:spPr>
          <a:xfrm flipH="1">
            <a:off x="3236348" y="3025466"/>
            <a:ext cx="2480289" cy="411949"/>
          </a:xfrm>
          <a:prstGeom prst="roundRect">
            <a:avLst>
              <a:gd name="adj" fmla="val 23973"/>
            </a:avLst>
          </a:prstGeom>
          <a:solidFill>
            <a:schemeClr val="accent1"/>
          </a:solidFill>
          <a:ln w="25400" cap="flat" cmpd="sng" algn="ctr">
            <a:noFill/>
            <a:prstDash val="solid"/>
          </a:ln>
          <a:effectLst/>
        </p:spPr>
        <p:txBody>
          <a:bodyPr wrap="square" lIns="0" tIns="0" rIns="0" bIns="0" anchor="ctr">
            <a:noAutofit/>
          </a:bodyPr>
          <a:lstStyle/>
          <a:p>
            <a:pPr lvl="0" algn="ctr"/>
            <a:r>
              <a:rPr lang="zh-CN" altLang="zh-CN"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应用及服务</a:t>
            </a:r>
            <a:endParaRPr lang="en-US" altLang="zh-CN" sz="1705"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780" dirty="0">
                <a:solidFill>
                  <a:schemeClr val="bg1"/>
                </a:solidFill>
                <a:latin typeface="Arial" panose="020B0604020202020204" pitchFamily="34" charset="0"/>
                <a:ea typeface="微软雅黑" panose="020B0503020204020204" pitchFamily="34" charset="-122"/>
                <a:sym typeface="Arial" panose="020B0604020202020204" pitchFamily="34" charset="0"/>
              </a:rPr>
              <a:t>Applications and Services</a:t>
            </a:r>
            <a:endParaRPr lang="en-US" altLang="zh-CN" sz="78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3"/>
          <p:cNvSpPr/>
          <p:nvPr>
            <p:custDataLst>
              <p:tags r:id="rId6"/>
            </p:custDataLst>
          </p:nvPr>
        </p:nvSpPr>
        <p:spPr>
          <a:xfrm flipH="1">
            <a:off x="2593480" y="3015374"/>
            <a:ext cx="569604" cy="432133"/>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1"/>
          </a:solidFill>
          <a:ln w="12700" cap="flat" cmpd="sng" algn="ctr">
            <a:noFill/>
            <a:prstDash val="solid"/>
          </a:ln>
          <a:effectLst/>
        </p:spPr>
        <p:txBody>
          <a:bodyPr wrap="square" lIns="0" tIns="35098" rIns="134992" bIns="35098" anchor="ctr">
            <a:noAutofit/>
          </a:bodyPr>
          <a:lstStyle/>
          <a:p>
            <a:pPr algn="ctr">
              <a:defRPr/>
            </a:pPr>
            <a:r>
              <a:rPr lang="en-US" altLang="zh-CN" sz="2100"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2100"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MH_Entry_4"/>
          <p:cNvSpPr/>
          <p:nvPr>
            <p:custDataLst>
              <p:tags r:id="rId7"/>
            </p:custDataLst>
          </p:nvPr>
        </p:nvSpPr>
        <p:spPr>
          <a:xfrm flipH="1">
            <a:off x="3236348" y="3794186"/>
            <a:ext cx="2480289" cy="411949"/>
          </a:xfrm>
          <a:prstGeom prst="roundRect">
            <a:avLst>
              <a:gd name="adj" fmla="val 23973"/>
            </a:avLst>
          </a:prstGeom>
          <a:solidFill>
            <a:schemeClr val="accent2"/>
          </a:solidFill>
          <a:ln w="25400" cap="flat" cmpd="sng" algn="ctr">
            <a:noFill/>
            <a:prstDash val="solid"/>
          </a:ln>
          <a:effectLst/>
        </p:spPr>
        <p:txBody>
          <a:bodyPr wrap="square" lIns="0" tIns="0" rIns="0" bIns="0" anchor="ctr">
            <a:noAutofit/>
          </a:bodyPr>
          <a:lstStyle/>
          <a:p>
            <a:pPr lvl="0" algn="ctr"/>
            <a:r>
              <a:rPr lang="zh-CN" altLang="zh-CN" sz="1705" dirty="0">
                <a:solidFill>
                  <a:schemeClr val="bg1"/>
                </a:solidFill>
                <a:latin typeface="Arial" panose="020B0604020202020204" pitchFamily="34" charset="0"/>
                <a:ea typeface="微软雅黑" panose="020B0503020204020204" pitchFamily="34" charset="-122"/>
                <a:sym typeface="Arial" panose="020B0604020202020204" pitchFamily="34" charset="0"/>
              </a:rPr>
              <a:t>行业</a:t>
            </a:r>
            <a:r>
              <a:rPr lang="en-US" altLang="zh-CN" sz="1705" dirty="0">
                <a:solidFill>
                  <a:schemeClr val="bg1"/>
                </a:solidFill>
                <a:latin typeface="Arial" panose="020B0604020202020204" pitchFamily="34" charset="0"/>
                <a:ea typeface="微软雅黑" panose="020B0503020204020204" pitchFamily="34" charset="-122"/>
                <a:sym typeface="Arial" panose="020B0604020202020204" pitchFamily="34" charset="0"/>
              </a:rPr>
              <a:t>解决方案</a:t>
            </a:r>
            <a:endParaRPr lang="en-US" altLang="zh-CN" sz="17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780" dirty="0">
                <a:solidFill>
                  <a:schemeClr val="bg1"/>
                </a:solidFill>
                <a:latin typeface="Arial" panose="020B0604020202020204" pitchFamily="34" charset="0"/>
                <a:ea typeface="微软雅黑" panose="020B0503020204020204" pitchFamily="34" charset="-122"/>
                <a:sym typeface="Arial" panose="020B0604020202020204" pitchFamily="34" charset="0"/>
              </a:rPr>
              <a:t>Industry Solutions</a:t>
            </a:r>
            <a:endParaRPr lang="en-US" altLang="zh-CN" sz="78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MH_Number_4"/>
          <p:cNvSpPr/>
          <p:nvPr>
            <p:custDataLst>
              <p:tags r:id="rId8"/>
            </p:custDataLst>
          </p:nvPr>
        </p:nvSpPr>
        <p:spPr>
          <a:xfrm flipH="1">
            <a:off x="2593480" y="3784094"/>
            <a:ext cx="569604" cy="432133"/>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2"/>
          </a:solidFill>
          <a:ln w="12700" cap="flat" cmpd="sng" algn="ctr">
            <a:noFill/>
            <a:prstDash val="solid"/>
          </a:ln>
          <a:effectLst/>
        </p:spPr>
        <p:txBody>
          <a:bodyPr wrap="square" lIns="0" tIns="35098" rIns="134992" bIns="35098" anchor="ctr">
            <a:noAutofit/>
          </a:bodyPr>
          <a:lstStyle/>
          <a:p>
            <a:pPr algn="ctr">
              <a:defRPr/>
            </a:pPr>
            <a:r>
              <a:rPr lang="en-US" altLang="zh-CN" sz="2100"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zh-CN" altLang="en-US" sz="2100"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2" name="MH_Others_2"/>
          <p:cNvSpPr/>
          <p:nvPr>
            <p:custDataLst>
              <p:tags r:id="rId9"/>
            </p:custDataLst>
          </p:nvPr>
        </p:nvSpPr>
        <p:spPr>
          <a:xfrm>
            <a:off x="251" y="550454"/>
            <a:ext cx="1038556" cy="3556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endParaRPr lang="zh-CN" altLang="en-US" sz="142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Others_1"/>
          <p:cNvSpPr txBox="1"/>
          <p:nvPr>
            <p:custDataLst>
              <p:tags r:id="rId10"/>
            </p:custDataLst>
          </p:nvPr>
        </p:nvSpPr>
        <p:spPr>
          <a:xfrm>
            <a:off x="1038807" y="517868"/>
            <a:ext cx="811896" cy="438150"/>
          </a:xfrm>
          <a:prstGeom prst="rect">
            <a:avLst/>
          </a:prstGeom>
          <a:noFill/>
        </p:spPr>
        <p:txBody>
          <a:bodyPr vert="horz" wrap="square" lIns="0" tIns="0" rIns="0" bIns="0" rtlCol="0" anchor="ctr" anchorCtr="0">
            <a:spAutoFit/>
          </a:bodyPr>
          <a:lstStyle/>
          <a:p>
            <a:pPr algn="r"/>
            <a:r>
              <a:rPr lang="zh-CN" altLang="en-US" sz="2845"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284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Others_2"/>
          <p:cNvSpPr txBox="1"/>
          <p:nvPr>
            <p:custDataLst>
              <p:tags r:id="rId11"/>
            </p:custDataLst>
          </p:nvPr>
        </p:nvSpPr>
        <p:spPr>
          <a:xfrm>
            <a:off x="250" y="955806"/>
            <a:ext cx="1850453" cy="350520"/>
          </a:xfrm>
          <a:prstGeom prst="rect">
            <a:avLst/>
          </a:prstGeom>
          <a:noFill/>
        </p:spPr>
        <p:txBody>
          <a:bodyPr wrap="square" lIns="0" tIns="0" rIns="0" bIns="0">
            <a:spAutoFit/>
          </a:bodyPr>
          <a:lstStyle/>
          <a:p>
            <a:pPr algn="r">
              <a:defRPr/>
            </a:pPr>
            <a:r>
              <a:rPr lang="en-US" altLang="zh-CN" sz="2275"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27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灯片编号占位符 1"/>
          <p:cNvSpPr>
            <a:spLocks noGrp="1"/>
          </p:cNvSpPr>
          <p:nvPr>
            <p:ph type="sldNum" sz="quarter" idx="12"/>
          </p:nvPr>
        </p:nvSpPr>
        <p:spPr/>
        <p:txBody>
          <a:bodyPr/>
          <a:p>
            <a:fld id="{0C913308-F349-4B6D-A68A-DD1791B4A57B}" type="slidenum">
              <a:rPr lang="zh-CN" altLang="en-US" smtClean="0"/>
            </a:fld>
            <a:endParaRPr lang="zh-CN" altLang="en-US"/>
          </a:p>
        </p:txBody>
      </p:sp>
    </p:spTree>
    <p:custDataLst>
      <p:tags r:id="rId12"/>
    </p:custData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additive="base">
                                        <p:cTn id="17" dur="500" fill="hold"/>
                                        <p:tgtEl>
                                          <p:spTgt spid="79"/>
                                        </p:tgtEl>
                                        <p:attrNameLst>
                                          <p:attrName>ppt_x</p:attrName>
                                        </p:attrNameLst>
                                      </p:cBhvr>
                                      <p:tavLst>
                                        <p:tav tm="0">
                                          <p:val>
                                            <p:strVal val="0-#ppt_w/2"/>
                                          </p:val>
                                        </p:tav>
                                        <p:tav tm="100000">
                                          <p:val>
                                            <p:strVal val="#ppt_x"/>
                                          </p:val>
                                        </p:tav>
                                      </p:tavLst>
                                    </p:anim>
                                    <p:anim calcmode="lin" valueType="num">
                                      <p:cBhvr additive="base">
                                        <p:cTn id="18" dur="500" fill="hold"/>
                                        <p:tgtEl>
                                          <p:spTgt spid="7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anim calcmode="lin" valueType="num">
                                      <p:cBhvr additive="base">
                                        <p:cTn id="21" dur="500" fill="hold"/>
                                        <p:tgtEl>
                                          <p:spTgt spid="80"/>
                                        </p:tgtEl>
                                        <p:attrNameLst>
                                          <p:attrName>ppt_x</p:attrName>
                                        </p:attrNameLst>
                                      </p:cBhvr>
                                      <p:tavLst>
                                        <p:tav tm="0">
                                          <p:val>
                                            <p:strVal val="0-#ppt_w/2"/>
                                          </p:val>
                                        </p:tav>
                                        <p:tav tm="100000">
                                          <p:val>
                                            <p:strVal val="#ppt_x"/>
                                          </p:val>
                                        </p:tav>
                                      </p:tavLst>
                                    </p:anim>
                                    <p:anim calcmode="lin" valueType="num">
                                      <p:cBhvr additive="base">
                                        <p:cTn id="22"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0-#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0-#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0-#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0-#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0-#ppt_w/2"/>
                                          </p:val>
                                        </p:tav>
                                        <p:tav tm="100000">
                                          <p:val>
                                            <p:strVal val="#ppt_x"/>
                                          </p:val>
                                        </p:tav>
                                      </p:tavLst>
                                    </p:anim>
                                    <p:anim calcmode="lin" valueType="num">
                                      <p:cBhvr additive="base">
                                        <p:cTn id="52"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bldLvl="0" animBg="1"/>
      <p:bldP spid="80" grpId="0" bldLvl="0" animBg="1"/>
      <p:bldP spid="23" grpId="0" bldLvl="0" animBg="1"/>
      <p:bldP spid="24" grpId="0" bldLvl="0" animBg="1"/>
      <p:bldP spid="25" grpId="0" bldLvl="0" animBg="1"/>
      <p:bldP spid="26" grpId="0" bldLvl="0" animBg="1"/>
      <p:bldP spid="31" grpId="0" bldLvl="0" animBg="1"/>
      <p:bldP spid="32" grpId="0" bldLvl="0" animBg="1"/>
      <p:bldP spid="13" grpId="0" uiExpand="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认识思德   </a:t>
            </a:r>
            <a:r>
              <a:rPr lang="en-US" altLang="zh-CN" sz="1200" dirty="0" smtClean="0"/>
              <a:t>About us</a:t>
            </a:r>
            <a:endParaRPr lang="en-US"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1.6 </a:t>
            </a:r>
            <a:r>
              <a:rPr lang="zh-CN" altLang="zh-CN" sz="1400"/>
              <a:t>车间环境</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pic>
        <p:nvPicPr>
          <p:cNvPr id="5" name="图片 4" descr="车"/>
          <p:cNvPicPr>
            <a:picLocks noChangeAspect="1"/>
          </p:cNvPicPr>
          <p:nvPr/>
        </p:nvPicPr>
        <p:blipFill>
          <a:blip r:embed="rId1"/>
          <a:stretch>
            <a:fillRect/>
          </a:stretch>
        </p:blipFill>
        <p:spPr>
          <a:xfrm>
            <a:off x="385445" y="1205865"/>
            <a:ext cx="8418830" cy="3367405"/>
          </a:xfrm>
          <a:prstGeom prst="rect">
            <a:avLst/>
          </a:prstGeom>
          <a:effectLst>
            <a:softEdge rad="31750"/>
          </a:effectLst>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认识思德   </a:t>
            </a:r>
            <a:r>
              <a:rPr lang="en-US" altLang="zh-CN" sz="1200" dirty="0" smtClean="0"/>
              <a:t>About us</a:t>
            </a:r>
            <a:endParaRPr lang="en-US"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1.7 </a:t>
            </a:r>
            <a:r>
              <a:rPr lang="zh-CN" altLang="zh-CN" sz="1400"/>
              <a:t>代表客户</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pic>
        <p:nvPicPr>
          <p:cNvPr id="4" name="图片 3" descr="客户logo"/>
          <p:cNvPicPr>
            <a:picLocks noChangeAspect="1"/>
          </p:cNvPicPr>
          <p:nvPr/>
        </p:nvPicPr>
        <p:blipFill>
          <a:blip r:embed="rId1"/>
          <a:stretch>
            <a:fillRect/>
          </a:stretch>
        </p:blipFill>
        <p:spPr>
          <a:xfrm>
            <a:off x="443865" y="1345565"/>
            <a:ext cx="8399145" cy="2962275"/>
          </a:xfrm>
          <a:prstGeom prst="rect">
            <a:avLst/>
          </a:prstGeom>
          <a:effectLst>
            <a:softEdge rad="31750"/>
          </a:effectLst>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认识思德   </a:t>
            </a:r>
            <a:r>
              <a:rPr lang="en-US" altLang="zh-CN" sz="1200" dirty="0" smtClean="0"/>
              <a:t>About us</a:t>
            </a:r>
            <a:endParaRPr lang="en-US"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1.8 </a:t>
            </a:r>
            <a:r>
              <a:rPr lang="zh-CN" altLang="zh-CN" sz="1400"/>
              <a:t>市场活动</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pic>
        <p:nvPicPr>
          <p:cNvPr id="5" name="图片 4" descr="91b45ae36b0ebee5762b8418cd64f7a"/>
          <p:cNvPicPr>
            <a:picLocks noChangeAspect="1"/>
          </p:cNvPicPr>
          <p:nvPr/>
        </p:nvPicPr>
        <p:blipFill>
          <a:blip r:embed="rId1"/>
          <a:stretch>
            <a:fillRect/>
          </a:stretch>
        </p:blipFill>
        <p:spPr>
          <a:xfrm>
            <a:off x="2336800" y="995680"/>
            <a:ext cx="2656840" cy="1752600"/>
          </a:xfrm>
          <a:prstGeom prst="rect">
            <a:avLst/>
          </a:prstGeom>
          <a:effectLst>
            <a:softEdge rad="31750"/>
          </a:effectLst>
        </p:spPr>
      </p:pic>
      <p:pic>
        <p:nvPicPr>
          <p:cNvPr id="6" name="图片 5" descr="思德胶辊参展2013 BOPP、BOPA、BOPI薄膜研讨会"/>
          <p:cNvPicPr>
            <a:picLocks noChangeAspect="1"/>
          </p:cNvPicPr>
          <p:nvPr/>
        </p:nvPicPr>
        <p:blipFill>
          <a:blip r:embed="rId2"/>
          <a:stretch>
            <a:fillRect/>
          </a:stretch>
        </p:blipFill>
        <p:spPr>
          <a:xfrm>
            <a:off x="697865" y="2832100"/>
            <a:ext cx="2418715" cy="1936115"/>
          </a:xfrm>
          <a:prstGeom prst="rect">
            <a:avLst/>
          </a:prstGeom>
          <a:effectLst>
            <a:softEdge rad="31750"/>
          </a:effectLst>
        </p:spPr>
      </p:pic>
      <p:pic>
        <p:nvPicPr>
          <p:cNvPr id="7" name="图片 6" descr="xc2"/>
          <p:cNvPicPr>
            <a:picLocks noChangeAspect="1"/>
          </p:cNvPicPr>
          <p:nvPr/>
        </p:nvPicPr>
        <p:blipFill>
          <a:blip r:embed="rId3"/>
          <a:stretch>
            <a:fillRect/>
          </a:stretch>
        </p:blipFill>
        <p:spPr>
          <a:xfrm>
            <a:off x="5685790" y="994410"/>
            <a:ext cx="2632075" cy="1753870"/>
          </a:xfrm>
          <a:prstGeom prst="rect">
            <a:avLst/>
          </a:prstGeom>
          <a:effectLst>
            <a:softEdge rad="31750"/>
          </a:effectLst>
        </p:spPr>
      </p:pic>
      <p:pic>
        <p:nvPicPr>
          <p:cNvPr id="8" name="图片 7" descr="06f96df47c94e159ebfd4a59d46f1d0"/>
          <p:cNvPicPr>
            <a:picLocks noChangeAspect="1"/>
          </p:cNvPicPr>
          <p:nvPr/>
        </p:nvPicPr>
        <p:blipFill>
          <a:blip r:embed="rId4"/>
          <a:stretch>
            <a:fillRect/>
          </a:stretch>
        </p:blipFill>
        <p:spPr>
          <a:xfrm>
            <a:off x="3548380" y="2856865"/>
            <a:ext cx="4928235" cy="1934845"/>
          </a:xfrm>
          <a:prstGeom prst="rect">
            <a:avLst/>
          </a:prstGeom>
          <a:effectLst>
            <a:softEdge rad="31750"/>
          </a:effectLst>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from="(-#ppt_w/2)" to="(#ppt_x)" calcmode="lin" valueType="num">
                                      <p:cBhvr>
                                        <p:cTn id="20" dur="600" fill="hold">
                                          <p:stCondLst>
                                            <p:cond delay="0"/>
                                          </p:stCondLst>
                                        </p:cTn>
                                        <p:tgtEl>
                                          <p:spTgt spid="5"/>
                                        </p:tgtEl>
                                        <p:attrNameLst>
                                          <p:attrName>ppt_x</p:attrName>
                                        </p:attrNameLst>
                                      </p:cBhvr>
                                    </p:anim>
                                    <p:anim from="0" to="-1.0" calcmode="lin" valueType="num">
                                      <p:cBhvr>
                                        <p:cTn id="21" dur="200" decel="50000" autoRev="1" fill="hold">
                                          <p:stCondLst>
                                            <p:cond delay="600"/>
                                          </p:stCondLst>
                                        </p:cTn>
                                        <p:tgtEl>
                                          <p:spTgt spid="5"/>
                                        </p:tgtEl>
                                        <p:attrNameLst>
                                          <p:attrName>xshear</p:attrName>
                                        </p:attrNameLst>
                                      </p:cBhvr>
                                    </p:anim>
                                    <p:animScale>
                                      <p:cBhvr>
                                        <p:cTn id="22" dur="200" decel="100000" autoRev="1" fill="hold">
                                          <p:stCondLst>
                                            <p:cond delay="600"/>
                                          </p:stCondLst>
                                        </p:cTn>
                                        <p:tgtEl>
                                          <p:spTgt spid="5"/>
                                        </p:tgtEl>
                                      </p:cBhvr>
                                      <p:from x="100000" y="100000"/>
                                      <p:to x="80000" y="100000"/>
                                    </p:animScale>
                                    <p:anim by="(#ppt_h/3+#ppt_w*0.1)" calcmode="lin" valueType="num">
                                      <p:cBhvr additive="sum">
                                        <p:cTn id="23" dur="200" decel="100000" autoRev="1" fill="hold">
                                          <p:stCondLst>
                                            <p:cond delay="600"/>
                                          </p:stCondLst>
                                        </p:cTn>
                                        <p:tgtEl>
                                          <p:spTgt spid="5"/>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from="(-#ppt_w/2)" to="(#ppt_x)" calcmode="lin" valueType="num">
                                      <p:cBhvr>
                                        <p:cTn id="28" dur="600" fill="hold">
                                          <p:stCondLst>
                                            <p:cond delay="0"/>
                                          </p:stCondLst>
                                        </p:cTn>
                                        <p:tgtEl>
                                          <p:spTgt spid="7"/>
                                        </p:tgtEl>
                                        <p:attrNameLst>
                                          <p:attrName>ppt_x</p:attrName>
                                        </p:attrNameLst>
                                      </p:cBhvr>
                                    </p:anim>
                                    <p:anim from="0" to="-1.0" calcmode="lin" valueType="num">
                                      <p:cBhvr>
                                        <p:cTn id="29" dur="200" decel="50000" autoRev="1" fill="hold">
                                          <p:stCondLst>
                                            <p:cond delay="600"/>
                                          </p:stCondLst>
                                        </p:cTn>
                                        <p:tgtEl>
                                          <p:spTgt spid="7"/>
                                        </p:tgtEl>
                                        <p:attrNameLst>
                                          <p:attrName>xshear</p:attrName>
                                        </p:attrNameLst>
                                      </p:cBhvr>
                                    </p:anim>
                                    <p:animScale>
                                      <p:cBhvr>
                                        <p:cTn id="30" dur="200" decel="100000" autoRev="1" fill="hold">
                                          <p:stCondLst>
                                            <p:cond delay="600"/>
                                          </p:stCondLst>
                                        </p:cTn>
                                        <p:tgtEl>
                                          <p:spTgt spid="7"/>
                                        </p:tgtEl>
                                      </p:cBhvr>
                                      <p:from x="100000" y="100000"/>
                                      <p:to x="80000" y="100000"/>
                                    </p:animScale>
                                    <p:anim by="(#ppt_h/3+#ppt_w*0.1)" calcmode="lin" valueType="num">
                                      <p:cBhvr additive="sum">
                                        <p:cTn id="31" dur="200" decel="100000" autoRev="1" fill="hold">
                                          <p:stCondLst>
                                            <p:cond delay="600"/>
                                          </p:stCondLst>
                                        </p:cTn>
                                        <p:tgtEl>
                                          <p:spTgt spid="7"/>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linds(horizontal)">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1"/>
            </p:custDataLst>
          </p:nvPr>
        </p:nvCxnSpPr>
        <p:spPr>
          <a:xfrm>
            <a:off x="0" y="1438476"/>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2"/>
            </p:custDataLst>
          </p:nvPr>
        </p:nvCxnSpPr>
        <p:spPr>
          <a:xfrm>
            <a:off x="0" y="24709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3"/>
            </p:custDataLst>
          </p:nvPr>
        </p:nvSpPr>
        <p:spPr>
          <a:xfrm>
            <a:off x="3327449" y="1264024"/>
            <a:ext cx="2437720" cy="348900"/>
          </a:xfrm>
          <a:prstGeom prst="roundRect">
            <a:avLst>
              <a:gd name="adj" fmla="val 50000"/>
            </a:avLst>
          </a:prstGeom>
          <a:solidFill>
            <a:schemeClr val="accent1"/>
          </a:solidFill>
        </p:spPr>
        <p:txBody>
          <a:bodyPr wrap="square" lIns="0" tIns="0" rIns="0" bIns="0" rtlCol="0" anchor="ctr" anchorCtr="0">
            <a:noAutofit/>
          </a:bodyPr>
          <a:lstStyle/>
          <a:p>
            <a:pPr algn="ctr"/>
            <a:r>
              <a:rPr lang="en-US" altLang="zh-CN" sz="1990" dirty="0">
                <a:solidFill>
                  <a:srgbClr val="FFFFFF"/>
                </a:solidFill>
                <a:latin typeface="Arial" panose="020B0604020202020204" pitchFamily="34" charset="0"/>
                <a:ea typeface="微软雅黑" panose="020B0503020204020204" pitchFamily="34" charset="-122"/>
                <a:sym typeface="Arial" panose="020B0604020202020204" pitchFamily="34" charset="0"/>
              </a:rPr>
              <a:t>PART  2</a:t>
            </a:r>
            <a:endParaRPr lang="en-US" altLang="zh-CN" sz="199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MH_Entry_1"/>
          <p:cNvSpPr/>
          <p:nvPr>
            <p:custDataLst>
              <p:tags r:id="rId4"/>
            </p:custDataLst>
          </p:nvPr>
        </p:nvSpPr>
        <p:spPr>
          <a:xfrm>
            <a:off x="3079381" y="1705240"/>
            <a:ext cx="2933857" cy="74358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256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认识胶辊</a:t>
            </a:r>
            <a:endParaRPr lang="en-US" altLang="zh-CN" sz="256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14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    Understanding Rubber Roller </a:t>
            </a:r>
            <a:endParaRPr lang="en-US" altLang="zh-CN" sz="114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endParaRPr lang="en-US" altLang="zh-CN" sz="114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bwMode="auto">
          <a:xfrm>
            <a:off x="2368245" y="266248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2" name="文本框 1"/>
          <p:cNvSpPr txBox="1"/>
          <p:nvPr/>
        </p:nvSpPr>
        <p:spPr>
          <a:xfrm>
            <a:off x="2618105" y="2612205"/>
            <a:ext cx="2607945" cy="306705"/>
          </a:xfrm>
          <a:prstGeom prst="rect">
            <a:avLst/>
          </a:prstGeom>
          <a:noFill/>
        </p:spPr>
        <p:txBody>
          <a:bodyPr wrap="square" rtlCol="0">
            <a:spAutoFit/>
          </a:bodyPr>
          <a:p>
            <a:r>
              <a:rPr lang="en-US" altLang="zh-CN" sz="1400"/>
              <a:t>2.1 </a:t>
            </a:r>
            <a:r>
              <a:rPr lang="zh-CN" altLang="zh-CN" sz="1400"/>
              <a:t>什么是胶辊</a:t>
            </a:r>
            <a:endParaRPr lang="zh-CN" altLang="zh-CN" sz="1400"/>
          </a:p>
        </p:txBody>
      </p:sp>
      <p:sp>
        <p:nvSpPr>
          <p:cNvPr id="3" name="椭圆 2"/>
          <p:cNvSpPr/>
          <p:nvPr/>
        </p:nvSpPr>
        <p:spPr bwMode="auto">
          <a:xfrm>
            <a:off x="2368245" y="3021259"/>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5" name="文本框 4"/>
          <p:cNvSpPr txBox="1"/>
          <p:nvPr/>
        </p:nvSpPr>
        <p:spPr>
          <a:xfrm>
            <a:off x="2618105" y="2954470"/>
            <a:ext cx="2607945" cy="306705"/>
          </a:xfrm>
          <a:prstGeom prst="rect">
            <a:avLst/>
          </a:prstGeom>
          <a:noFill/>
        </p:spPr>
        <p:txBody>
          <a:bodyPr wrap="square" rtlCol="0">
            <a:spAutoFit/>
          </a:bodyPr>
          <a:p>
            <a:r>
              <a:rPr lang="en-US" altLang="zh-CN" sz="1400"/>
              <a:t>2.2 </a:t>
            </a:r>
            <a:r>
              <a:rPr lang="zh-CN" altLang="zh-CN" sz="1400"/>
              <a:t>胶辊制造工序</a:t>
            </a:r>
            <a:endParaRPr lang="zh-CN" altLang="zh-CN" sz="1400"/>
          </a:p>
        </p:txBody>
      </p:sp>
      <p:sp>
        <p:nvSpPr>
          <p:cNvPr id="9" name="椭圆 8"/>
          <p:cNvSpPr/>
          <p:nvPr/>
        </p:nvSpPr>
        <p:spPr bwMode="auto">
          <a:xfrm>
            <a:off x="2368245" y="336352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10" name="文本框 9"/>
          <p:cNvSpPr txBox="1"/>
          <p:nvPr/>
        </p:nvSpPr>
        <p:spPr>
          <a:xfrm>
            <a:off x="2618105" y="3296735"/>
            <a:ext cx="2607945" cy="306705"/>
          </a:xfrm>
          <a:prstGeom prst="rect">
            <a:avLst/>
          </a:prstGeom>
          <a:noFill/>
        </p:spPr>
        <p:txBody>
          <a:bodyPr wrap="square" rtlCol="0">
            <a:spAutoFit/>
          </a:bodyPr>
          <a:p>
            <a:r>
              <a:rPr lang="en-US" altLang="zh-CN" sz="1400"/>
              <a:t>2.3 胶辊辊芯</a:t>
            </a:r>
            <a:endParaRPr lang="en-US" altLang="zh-CN" sz="1400"/>
          </a:p>
        </p:txBody>
      </p:sp>
      <p:sp>
        <p:nvSpPr>
          <p:cNvPr id="11" name="椭圆 10"/>
          <p:cNvSpPr/>
          <p:nvPr/>
        </p:nvSpPr>
        <p:spPr bwMode="auto">
          <a:xfrm>
            <a:off x="2368245" y="3705789"/>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12" name="文本框 11"/>
          <p:cNvSpPr txBox="1"/>
          <p:nvPr/>
        </p:nvSpPr>
        <p:spPr>
          <a:xfrm>
            <a:off x="2618105" y="3639000"/>
            <a:ext cx="2607945" cy="306705"/>
          </a:xfrm>
          <a:prstGeom prst="rect">
            <a:avLst/>
          </a:prstGeom>
          <a:noFill/>
        </p:spPr>
        <p:txBody>
          <a:bodyPr wrap="square" rtlCol="0">
            <a:spAutoFit/>
          </a:bodyPr>
          <a:p>
            <a:r>
              <a:rPr lang="en-US" altLang="zh-CN" sz="1400"/>
              <a:t>2.4 胶辊形状</a:t>
            </a:r>
            <a:endParaRPr lang="en-US" altLang="zh-CN" sz="1400"/>
          </a:p>
        </p:txBody>
      </p:sp>
      <p:sp>
        <p:nvSpPr>
          <p:cNvPr id="13" name="椭圆 12"/>
          <p:cNvSpPr/>
          <p:nvPr/>
        </p:nvSpPr>
        <p:spPr bwMode="auto">
          <a:xfrm>
            <a:off x="2368245" y="4119809"/>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14" name="文本框 13"/>
          <p:cNvSpPr txBox="1"/>
          <p:nvPr/>
        </p:nvSpPr>
        <p:spPr>
          <a:xfrm>
            <a:off x="2618105" y="4039050"/>
            <a:ext cx="2607945" cy="306705"/>
          </a:xfrm>
          <a:prstGeom prst="rect">
            <a:avLst/>
          </a:prstGeom>
          <a:noFill/>
        </p:spPr>
        <p:txBody>
          <a:bodyPr wrap="square" rtlCol="0">
            <a:spAutoFit/>
          </a:bodyPr>
          <a:p>
            <a:r>
              <a:rPr lang="en-US" altLang="zh-CN" sz="1400"/>
              <a:t>2.5 橡胶材质特性</a:t>
            </a:r>
            <a:endParaRPr lang="en-US" altLang="zh-CN" sz="1400"/>
          </a:p>
        </p:txBody>
      </p:sp>
      <p:sp>
        <p:nvSpPr>
          <p:cNvPr id="15" name="椭圆 14"/>
          <p:cNvSpPr/>
          <p:nvPr/>
        </p:nvSpPr>
        <p:spPr bwMode="auto">
          <a:xfrm>
            <a:off x="5271465" y="266248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16" name="文本框 15"/>
          <p:cNvSpPr txBox="1"/>
          <p:nvPr/>
        </p:nvSpPr>
        <p:spPr>
          <a:xfrm>
            <a:off x="5521325" y="2595695"/>
            <a:ext cx="2607945" cy="306705"/>
          </a:xfrm>
          <a:prstGeom prst="rect">
            <a:avLst/>
          </a:prstGeom>
          <a:noFill/>
        </p:spPr>
        <p:txBody>
          <a:bodyPr wrap="square" rtlCol="0">
            <a:spAutoFit/>
          </a:bodyPr>
          <a:p>
            <a:r>
              <a:rPr lang="en-US" altLang="zh-CN" sz="1400"/>
              <a:t>2.6 橡胶硬度</a:t>
            </a:r>
            <a:endParaRPr lang="en-US" altLang="zh-CN" sz="1400"/>
          </a:p>
        </p:txBody>
      </p:sp>
      <p:sp>
        <p:nvSpPr>
          <p:cNvPr id="17" name="椭圆 16"/>
          <p:cNvSpPr/>
          <p:nvPr/>
        </p:nvSpPr>
        <p:spPr bwMode="auto">
          <a:xfrm>
            <a:off x="5271465" y="3004749"/>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18" name="文本框 17"/>
          <p:cNvSpPr txBox="1"/>
          <p:nvPr/>
        </p:nvSpPr>
        <p:spPr>
          <a:xfrm>
            <a:off x="5521325" y="2937960"/>
            <a:ext cx="2607945" cy="306705"/>
          </a:xfrm>
          <a:prstGeom prst="rect">
            <a:avLst/>
          </a:prstGeom>
          <a:noFill/>
        </p:spPr>
        <p:txBody>
          <a:bodyPr wrap="square" rtlCol="0">
            <a:spAutoFit/>
          </a:bodyPr>
          <a:p>
            <a:r>
              <a:rPr lang="en-US" altLang="zh-CN" sz="1400"/>
              <a:t>2.7.特殊表面加工</a:t>
            </a:r>
            <a:endParaRPr lang="en-US" altLang="zh-CN" sz="1400"/>
          </a:p>
        </p:txBody>
      </p:sp>
      <p:sp>
        <p:nvSpPr>
          <p:cNvPr id="19" name="椭圆 18"/>
          <p:cNvSpPr/>
          <p:nvPr/>
        </p:nvSpPr>
        <p:spPr bwMode="auto">
          <a:xfrm>
            <a:off x="5271465" y="334701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20" name="文本框 19"/>
          <p:cNvSpPr txBox="1"/>
          <p:nvPr/>
        </p:nvSpPr>
        <p:spPr>
          <a:xfrm>
            <a:off x="5504815" y="3280225"/>
            <a:ext cx="2607945" cy="306705"/>
          </a:xfrm>
          <a:prstGeom prst="rect">
            <a:avLst/>
          </a:prstGeom>
          <a:noFill/>
        </p:spPr>
        <p:txBody>
          <a:bodyPr wrap="square" rtlCol="0">
            <a:spAutoFit/>
          </a:bodyPr>
          <a:p>
            <a:r>
              <a:rPr lang="en-US" altLang="zh-CN" sz="1400"/>
              <a:t>2.8 完成加工精度</a:t>
            </a:r>
            <a:endParaRPr lang="en-US" altLang="zh-CN" sz="1400"/>
          </a:p>
        </p:txBody>
      </p:sp>
      <p:sp>
        <p:nvSpPr>
          <p:cNvPr id="21" name="椭圆 20"/>
          <p:cNvSpPr/>
          <p:nvPr/>
        </p:nvSpPr>
        <p:spPr bwMode="auto">
          <a:xfrm>
            <a:off x="5271465" y="3689279"/>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22" name="文本框 21"/>
          <p:cNvSpPr txBox="1"/>
          <p:nvPr/>
        </p:nvSpPr>
        <p:spPr>
          <a:xfrm>
            <a:off x="5488305" y="3622490"/>
            <a:ext cx="2607945" cy="306705"/>
          </a:xfrm>
          <a:prstGeom prst="rect">
            <a:avLst/>
          </a:prstGeom>
          <a:noFill/>
        </p:spPr>
        <p:txBody>
          <a:bodyPr wrap="square" rtlCol="0">
            <a:spAutoFit/>
          </a:bodyPr>
          <a:p>
            <a:r>
              <a:rPr lang="en-US" altLang="zh-CN" sz="1400"/>
              <a:t>2.9 使用注意事项</a:t>
            </a:r>
            <a:endParaRPr lang="en-US" altLang="zh-CN" sz="1400"/>
          </a:p>
        </p:txBody>
      </p:sp>
      <p:sp>
        <p:nvSpPr>
          <p:cNvPr id="24" name="灯片编号占位符 23"/>
          <p:cNvSpPr>
            <a:spLocks noGrp="1"/>
          </p:cNvSpPr>
          <p:nvPr>
            <p:ph type="sldNum" sz="quarter" idx="12"/>
          </p:nvPr>
        </p:nvSpPr>
        <p:spPr/>
        <p:txBody>
          <a:bodyPr/>
          <a:p>
            <a:fld id="{0C913308-F349-4B6D-A68A-DD1791B4A57B}" type="slidenum">
              <a:rPr lang="zh-CN" altLang="en-US" smtClean="0"/>
            </a:fld>
            <a:endParaRPr lang="zh-CN" altLang="en-US"/>
          </a:p>
        </p:txBody>
      </p:sp>
    </p:spTree>
    <p:custDataLst>
      <p:tags r:id="rId5"/>
    </p:custData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9"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par>
                                <p:cTn id="24" presetID="2" presetClass="entr" presetSubtype="9"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0-#ppt_h/2"/>
                                          </p:val>
                                        </p:tav>
                                        <p:tav tm="100000">
                                          <p:val>
                                            <p:strVal val="#ppt_y"/>
                                          </p:val>
                                        </p:tav>
                                      </p:tavLst>
                                    </p:anim>
                                  </p:childTnLst>
                                </p:cTn>
                              </p:par>
                              <p:par>
                                <p:cTn id="28" presetID="2" presetClass="entr" presetSubtype="9"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0-#ppt_h/2"/>
                                          </p:val>
                                        </p:tav>
                                        <p:tav tm="100000">
                                          <p:val>
                                            <p:strVal val="#ppt_y"/>
                                          </p:val>
                                        </p:tav>
                                      </p:tavLst>
                                    </p:anim>
                                  </p:childTnLst>
                                </p:cTn>
                              </p:par>
                              <p:par>
                                <p:cTn id="32" presetID="2" presetClass="entr" presetSubtype="9"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par>
                                <p:cTn id="36" presetID="2" presetClass="entr" presetSubtype="9"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0-#ppt_w/2"/>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9"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0-#ppt_h/2"/>
                                          </p:val>
                                        </p:tav>
                                        <p:tav tm="100000">
                                          <p:val>
                                            <p:strVal val="#ppt_y"/>
                                          </p:val>
                                        </p:tav>
                                      </p:tavLst>
                                    </p:anim>
                                  </p:childTnLst>
                                </p:cTn>
                              </p:par>
                              <p:par>
                                <p:cTn id="44" presetID="2" presetClass="entr" presetSubtype="9"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0-#ppt_w/2"/>
                                          </p:val>
                                        </p:tav>
                                        <p:tav tm="100000">
                                          <p:val>
                                            <p:strVal val="#ppt_x"/>
                                          </p:val>
                                        </p:tav>
                                      </p:tavLst>
                                    </p:anim>
                                    <p:anim calcmode="lin" valueType="num">
                                      <p:cBhvr additive="base">
                                        <p:cTn id="47" dur="500" fill="hold"/>
                                        <p:tgtEl>
                                          <p:spTgt spid="17"/>
                                        </p:tgtEl>
                                        <p:attrNameLst>
                                          <p:attrName>ppt_y</p:attrName>
                                        </p:attrNameLst>
                                      </p:cBhvr>
                                      <p:tavLst>
                                        <p:tav tm="0">
                                          <p:val>
                                            <p:strVal val="0-#ppt_h/2"/>
                                          </p:val>
                                        </p:tav>
                                        <p:tav tm="100000">
                                          <p:val>
                                            <p:strVal val="#ppt_y"/>
                                          </p:val>
                                        </p:tav>
                                      </p:tavLst>
                                    </p:anim>
                                  </p:childTnLst>
                                </p:cTn>
                              </p:par>
                              <p:par>
                                <p:cTn id="48" presetID="3" presetClass="entr" presetSubtype="1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linds(horizontal)">
                                      <p:cBhvr>
                                        <p:cTn id="50" dur="500"/>
                                        <p:tgtEl>
                                          <p:spTgt spid="2"/>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linds(horizontal)">
                                      <p:cBhvr>
                                        <p:cTn id="53" dur="500"/>
                                        <p:tgtEl>
                                          <p:spTgt spid="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linds(horizontal)">
                                      <p:cBhvr>
                                        <p:cTn id="56" dur="500"/>
                                        <p:tgtEl>
                                          <p:spTgt spid="1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linds(horizontal)">
                                      <p:cBhvr>
                                        <p:cTn id="62" dur="500"/>
                                        <p:tgtEl>
                                          <p:spTgt spid="14"/>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linds(horizontal)">
                                      <p:cBhvr>
                                        <p:cTn id="65" dur="500"/>
                                        <p:tgtEl>
                                          <p:spTgt spid="16"/>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linds(horizontal)">
                                      <p:cBhvr>
                                        <p:cTn id="68" dur="500"/>
                                        <p:tgtEl>
                                          <p:spTgt spid="18"/>
                                        </p:tgtEl>
                                      </p:cBhvr>
                                    </p:animEffect>
                                  </p:childTnLst>
                                </p:cTn>
                              </p:par>
                              <p:par>
                                <p:cTn id="69" presetID="2" presetClass="entr" presetSubtype="9"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0-#ppt_w/2"/>
                                          </p:val>
                                        </p:tav>
                                        <p:tav tm="100000">
                                          <p:val>
                                            <p:strVal val="#ppt_x"/>
                                          </p:val>
                                        </p:tav>
                                      </p:tavLst>
                                    </p:anim>
                                    <p:anim calcmode="lin" valueType="num">
                                      <p:cBhvr additive="base">
                                        <p:cTn id="72" dur="500" fill="hold"/>
                                        <p:tgtEl>
                                          <p:spTgt spid="19"/>
                                        </p:tgtEl>
                                        <p:attrNameLst>
                                          <p:attrName>ppt_y</p:attrName>
                                        </p:attrNameLst>
                                      </p:cBhvr>
                                      <p:tavLst>
                                        <p:tav tm="0">
                                          <p:val>
                                            <p:strVal val="0-#ppt_h/2"/>
                                          </p:val>
                                        </p:tav>
                                        <p:tav tm="100000">
                                          <p:val>
                                            <p:strVal val="#ppt_y"/>
                                          </p:val>
                                        </p:tav>
                                      </p:tavLst>
                                    </p:anim>
                                  </p:childTnLst>
                                </p:cTn>
                              </p:par>
                              <p:par>
                                <p:cTn id="73" presetID="3" presetClass="entr" presetSubtype="1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blinds(horizontal)">
                                      <p:cBhvr>
                                        <p:cTn id="75" dur="500"/>
                                        <p:tgtEl>
                                          <p:spTgt spid="20"/>
                                        </p:tgtEl>
                                      </p:cBhvr>
                                    </p:animEffect>
                                  </p:childTnLst>
                                </p:cTn>
                              </p:par>
                              <p:par>
                                <p:cTn id="76" presetID="2" presetClass="entr" presetSubtype="9"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500" fill="hold"/>
                                        <p:tgtEl>
                                          <p:spTgt spid="21"/>
                                        </p:tgtEl>
                                        <p:attrNameLst>
                                          <p:attrName>ppt_x</p:attrName>
                                        </p:attrNameLst>
                                      </p:cBhvr>
                                      <p:tavLst>
                                        <p:tav tm="0">
                                          <p:val>
                                            <p:strVal val="0-#ppt_w/2"/>
                                          </p:val>
                                        </p:tav>
                                        <p:tav tm="100000">
                                          <p:val>
                                            <p:strVal val="#ppt_x"/>
                                          </p:val>
                                        </p:tav>
                                      </p:tavLst>
                                    </p:anim>
                                    <p:anim calcmode="lin" valueType="num">
                                      <p:cBhvr additive="base">
                                        <p:cTn id="79" dur="500" fill="hold"/>
                                        <p:tgtEl>
                                          <p:spTgt spid="21"/>
                                        </p:tgtEl>
                                        <p:attrNameLst>
                                          <p:attrName>ppt_y</p:attrName>
                                        </p:attrNameLst>
                                      </p:cBhvr>
                                      <p:tavLst>
                                        <p:tav tm="0">
                                          <p:val>
                                            <p:strVal val="0-#ppt_h/2"/>
                                          </p:val>
                                        </p:tav>
                                        <p:tav tm="100000">
                                          <p:val>
                                            <p:strVal val="#ppt_y"/>
                                          </p:val>
                                        </p:tav>
                                      </p:tavLst>
                                    </p:anim>
                                  </p:childTnLst>
                                </p:cTn>
                              </p:par>
                              <p:par>
                                <p:cTn id="80" presetID="3" presetClass="entr" presetSubtype="1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linds(horizontal)">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bldLvl="0" animBg="1"/>
      <p:bldP spid="35" grpId="0" bldLvl="0" animBg="1"/>
      <p:bldP spid="3" grpId="0" bldLvl="0" animBg="1"/>
      <p:bldP spid="9" grpId="0" bldLvl="0" animBg="1"/>
      <p:bldP spid="11" grpId="0" bldLvl="0" animBg="1"/>
      <p:bldP spid="13" grpId="0" bldLvl="0" animBg="1"/>
      <p:bldP spid="15" grpId="0" bldLvl="0" animBg="1"/>
      <p:bldP spid="17" grpId="0" bldLvl="0" animBg="1"/>
      <p:bldP spid="2" grpId="0"/>
      <p:bldP spid="5" grpId="0"/>
      <p:bldP spid="10" grpId="0"/>
      <p:bldP spid="12" grpId="0"/>
      <p:bldP spid="14" grpId="0"/>
      <p:bldP spid="16" grpId="0"/>
      <p:bldP spid="18" grpId="0"/>
      <p:bldP spid="19" grpId="0" bldLvl="0" animBg="1"/>
      <p:bldP spid="20" grpId="0"/>
      <p:bldP spid="21" grpId="0" bldLvl="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2.1 </a:t>
            </a:r>
            <a:r>
              <a:rPr lang="zh-CN" altLang="zh-CN" sz="1400"/>
              <a:t>什么是胶辊</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2" name="文本框 1"/>
          <p:cNvSpPr txBox="1"/>
          <p:nvPr/>
        </p:nvSpPr>
        <p:spPr>
          <a:xfrm>
            <a:off x="916305" y="1296670"/>
            <a:ext cx="7311390" cy="2030095"/>
          </a:xfrm>
          <a:prstGeom prst="rect">
            <a:avLst/>
          </a:prstGeom>
          <a:noFill/>
        </p:spPr>
        <p:txBody>
          <a:bodyPr wrap="square" rtlCol="0">
            <a:spAutoFit/>
          </a:bodyPr>
          <a:p>
            <a:pPr>
              <a:lnSpc>
                <a:spcPct val="150000"/>
              </a:lnSpc>
            </a:pPr>
            <a:r>
              <a:rPr lang="zh-CN" altLang="en-US" sz="1400">
                <a:solidFill>
                  <a:schemeClr val="accent1"/>
                </a:solidFill>
                <a:effectLst>
                  <a:outerShdw blurRad="38100" dist="25400" dir="5400000" algn="ctr" rotWithShape="0">
                    <a:srgbClr val="6E747A">
                      <a:alpha val="43000"/>
                    </a:srgbClr>
                  </a:outerShdw>
                </a:effectLst>
              </a:rPr>
              <a:t>胶辊是以金属或其他材料为芯，外覆橡胶经硫化而制成的辊状制品。</a:t>
            </a: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r>
              <a:rPr lang="zh-CN" altLang="en-US" sz="1400">
                <a:solidFill>
                  <a:schemeClr val="accent1"/>
                </a:solidFill>
                <a:effectLst>
                  <a:outerShdw blurRad="38100" dist="25400" dir="5400000" algn="ctr" rotWithShape="0">
                    <a:srgbClr val="6E747A">
                      <a:alpha val="43000"/>
                    </a:srgbClr>
                  </a:outerShdw>
                </a:effectLst>
              </a:rPr>
              <a:t>胶辊一般由外层胶、硬质胶层、金属芯、辊颈和通气孔组成，其加工包括辊芯喷砂、黏合处理、贴胶成型、包布、铁丝缠绕、硫化罐硫化及表面加工等工序。胶辊主要应用于造纸、印染、印刷、粮食加工、冶金、塑料加工等方面。胶辊利用橡胶本体特性，广泛的应用各类工业生产中。</a:t>
            </a:r>
            <a:endParaRPr lang="zh-CN" altLang="en-US" sz="1400"/>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2.1 </a:t>
            </a:r>
            <a:r>
              <a:rPr lang="zh-CN" altLang="zh-CN" sz="1400"/>
              <a:t>什么是胶辊</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2" name="文本框 1"/>
          <p:cNvSpPr txBox="1"/>
          <p:nvPr/>
        </p:nvSpPr>
        <p:spPr>
          <a:xfrm>
            <a:off x="916305" y="1296670"/>
            <a:ext cx="7311390" cy="2676525"/>
          </a:xfrm>
          <a:prstGeom prst="rect">
            <a:avLst/>
          </a:prstGeom>
          <a:noFill/>
        </p:spPr>
        <p:txBody>
          <a:bodyPr wrap="square" rtlCol="0">
            <a:spAutoFit/>
          </a:bodyPr>
          <a:p>
            <a:pPr>
              <a:lnSpc>
                <a:spcPct val="150000"/>
              </a:lnSpc>
            </a:pPr>
            <a:r>
              <a:rPr lang="zh-CN" altLang="en-US" sz="1400">
                <a:solidFill>
                  <a:schemeClr val="accent1"/>
                </a:solidFill>
                <a:effectLst>
                  <a:outerShdw blurRad="38100" dist="25400" dir="5400000" algn="ctr" rotWithShape="0">
                    <a:srgbClr val="6E747A">
                      <a:alpha val="43000"/>
                    </a:srgbClr>
                  </a:outerShdw>
                </a:effectLst>
              </a:rPr>
              <a:t>特性：</a:t>
            </a: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r>
              <a:rPr lang="zh-CN" altLang="en-US" sz="1400">
                <a:solidFill>
                  <a:schemeClr val="accent1"/>
                </a:solidFill>
                <a:effectLst>
                  <a:outerShdw blurRad="38100" dist="25400" dir="5400000" algn="ctr" rotWithShape="0">
                    <a:srgbClr val="6E747A">
                      <a:alpha val="43000"/>
                    </a:srgbClr>
                  </a:outerShdw>
                </a:effectLst>
              </a:rPr>
              <a:t>一、较高的摩擦系数；</a:t>
            </a: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r>
              <a:rPr lang="zh-CN" altLang="en-US" sz="1400">
                <a:solidFill>
                  <a:schemeClr val="accent1"/>
                </a:solidFill>
                <a:effectLst>
                  <a:outerShdw blurRad="38100" dist="25400" dir="5400000" algn="ctr" rotWithShape="0">
                    <a:srgbClr val="6E747A">
                      <a:alpha val="43000"/>
                    </a:srgbClr>
                  </a:outerShdw>
                </a:effectLst>
              </a:rPr>
              <a:t>二、形变后可迅速恢复原形；</a:t>
            </a: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r>
              <a:rPr lang="zh-CN" altLang="en-US" sz="1400">
                <a:solidFill>
                  <a:schemeClr val="accent1"/>
                </a:solidFill>
                <a:effectLst>
                  <a:outerShdw blurRad="38100" dist="25400" dir="5400000" algn="ctr" rotWithShape="0">
                    <a:srgbClr val="6E747A">
                      <a:alpha val="43000"/>
                    </a:srgbClr>
                  </a:outerShdw>
                </a:effectLst>
              </a:rPr>
              <a:t>三、对化学品具有一定相容性，可防护辊芯和轴；</a:t>
            </a: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r>
              <a:rPr lang="zh-CN" altLang="en-US" sz="1400">
                <a:solidFill>
                  <a:schemeClr val="accent1"/>
                </a:solidFill>
                <a:effectLst>
                  <a:outerShdw blurRad="38100" dist="25400" dir="5400000" algn="ctr" rotWithShape="0">
                    <a:srgbClr val="6E747A">
                      <a:alpha val="43000"/>
                    </a:srgbClr>
                  </a:outerShdw>
                </a:effectLst>
              </a:rPr>
              <a:t>四、防止刮痕冲击痕；</a:t>
            </a: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r>
              <a:rPr lang="zh-CN" altLang="en-US" sz="1400">
                <a:solidFill>
                  <a:schemeClr val="accent1"/>
                </a:solidFill>
                <a:effectLst>
                  <a:outerShdw blurRad="38100" dist="25400" dir="5400000" algn="ctr" rotWithShape="0">
                    <a:srgbClr val="6E747A">
                      <a:alpha val="43000"/>
                    </a:srgbClr>
                  </a:outerShdw>
                </a:effectLst>
              </a:rPr>
              <a:t>五、补正机械精度的少量变化；</a:t>
            </a: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r>
              <a:rPr lang="zh-CN" altLang="en-US" sz="1400">
                <a:solidFill>
                  <a:schemeClr val="accent1"/>
                </a:solidFill>
                <a:effectLst>
                  <a:outerShdw blurRad="38100" dist="25400" dir="5400000" algn="ctr" rotWithShape="0">
                    <a:srgbClr val="6E747A">
                      <a:alpha val="43000"/>
                    </a:srgbClr>
                  </a:outerShdw>
                </a:effectLst>
              </a:rPr>
              <a:t>六、其它特殊作用。</a:t>
            </a:r>
            <a:endParaRPr lang="zh-CN" altLang="en-US" sz="1400"/>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2.1 </a:t>
            </a:r>
            <a:r>
              <a:rPr lang="zh-CN" altLang="zh-CN" sz="1400"/>
              <a:t>什么是胶辊</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2" name="文本框 1"/>
          <p:cNvSpPr txBox="1"/>
          <p:nvPr/>
        </p:nvSpPr>
        <p:spPr>
          <a:xfrm>
            <a:off x="916305" y="1296670"/>
            <a:ext cx="7311390" cy="2676525"/>
          </a:xfrm>
          <a:prstGeom prst="rect">
            <a:avLst/>
          </a:prstGeom>
          <a:noFill/>
        </p:spPr>
        <p:txBody>
          <a:bodyPr wrap="square" rtlCol="0">
            <a:spAutoFit/>
          </a:bodyPr>
          <a:p>
            <a:pPr>
              <a:lnSpc>
                <a:spcPct val="150000"/>
              </a:lnSpc>
            </a:pPr>
            <a:r>
              <a:rPr lang="zh-CN" altLang="en-US" sz="1400">
                <a:solidFill>
                  <a:schemeClr val="accent1"/>
                </a:solidFill>
                <a:effectLst>
                  <a:outerShdw blurRad="38100" dist="25400" dir="5400000" algn="ctr" rotWithShape="0">
                    <a:srgbClr val="6E747A">
                      <a:alpha val="43000"/>
                    </a:srgbClr>
                  </a:outerShdw>
                </a:effectLst>
              </a:rPr>
              <a:t>特性：</a:t>
            </a: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r>
              <a:rPr lang="zh-CN" altLang="en-US" sz="1400">
                <a:solidFill>
                  <a:schemeClr val="accent1"/>
                </a:solidFill>
                <a:effectLst>
                  <a:outerShdw blurRad="38100" dist="25400" dir="5400000" algn="ctr" rotWithShape="0">
                    <a:srgbClr val="6E747A">
                      <a:alpha val="43000"/>
                    </a:srgbClr>
                  </a:outerShdw>
                </a:effectLst>
              </a:rPr>
              <a:t>六、其它特殊作用。</a:t>
            </a: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r>
              <a:rPr lang="zh-CN" altLang="en-US" sz="1400">
                <a:solidFill>
                  <a:schemeClr val="accent1"/>
                </a:solidFill>
                <a:effectLst>
                  <a:outerShdw blurRad="38100" dist="25400" dir="5400000" algn="ctr" rotWithShape="0">
                    <a:srgbClr val="6E747A">
                      <a:alpha val="43000"/>
                    </a:srgbClr>
                  </a:outerShdw>
                </a:effectLst>
              </a:rPr>
              <a:t>※　良好的诱电体或者绝缘体。</a:t>
            </a: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r>
              <a:rPr lang="zh-CN" altLang="en-US" sz="1400">
                <a:solidFill>
                  <a:schemeClr val="accent1"/>
                </a:solidFill>
                <a:effectLst>
                  <a:outerShdw blurRad="38100" dist="25400" dir="5400000" algn="ctr" rotWithShape="0">
                    <a:srgbClr val="6E747A">
                      <a:alpha val="43000"/>
                    </a:srgbClr>
                  </a:outerShdw>
                </a:effectLst>
              </a:rPr>
              <a:t>※　可改变电气特性，成为导体或者半导体。</a:t>
            </a: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r>
              <a:rPr lang="zh-CN" altLang="en-US" sz="1400">
                <a:solidFill>
                  <a:schemeClr val="accent1"/>
                </a:solidFill>
                <a:effectLst>
                  <a:outerShdw blurRad="38100" dist="25400" dir="5400000" algn="ctr" rotWithShape="0">
                    <a:srgbClr val="6E747A">
                      <a:alpha val="43000"/>
                    </a:srgbClr>
                  </a:outerShdw>
                </a:effectLst>
              </a:rPr>
              <a:t>※　利用低表面能达到防粘效果（硅胶）。</a:t>
            </a: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r>
              <a:rPr lang="zh-CN" altLang="en-US" sz="1400">
                <a:solidFill>
                  <a:schemeClr val="accent1"/>
                </a:solidFill>
                <a:effectLst>
                  <a:outerShdw blurRad="38100" dist="25400" dir="5400000" algn="ctr" rotWithShape="0">
                    <a:srgbClr val="6E747A">
                      <a:alpha val="43000"/>
                    </a:srgbClr>
                  </a:outerShdw>
                </a:effectLst>
              </a:rPr>
              <a:t>※　胶面特殊加工（开槽滚轮，螺旋形加工等）。</a:t>
            </a: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r>
              <a:rPr lang="zh-CN" altLang="en-US" sz="1400">
                <a:solidFill>
                  <a:schemeClr val="accent1"/>
                </a:solidFill>
                <a:effectLst>
                  <a:outerShdw blurRad="38100" dist="25400" dir="5400000" algn="ctr" rotWithShape="0">
                    <a:srgbClr val="6E747A">
                      <a:alpha val="43000"/>
                    </a:srgbClr>
                  </a:outerShdw>
                </a:effectLst>
              </a:rPr>
              <a:t>※　耐高温特性等。</a:t>
            </a:r>
            <a:endParaRPr lang="zh-CN" altLang="en-US" sz="1400">
              <a:solidFill>
                <a:schemeClr val="accent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2.1 </a:t>
            </a:r>
            <a:r>
              <a:rPr lang="zh-CN" altLang="zh-CN" sz="1400"/>
              <a:t>什么是胶辊</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2" name="文本框 1"/>
          <p:cNvSpPr txBox="1"/>
          <p:nvPr/>
        </p:nvSpPr>
        <p:spPr>
          <a:xfrm>
            <a:off x="916305" y="1296670"/>
            <a:ext cx="7311390" cy="2999740"/>
          </a:xfrm>
          <a:prstGeom prst="rect">
            <a:avLst/>
          </a:prstGeom>
          <a:noFill/>
        </p:spPr>
        <p:txBody>
          <a:bodyPr wrap="square" rtlCol="0">
            <a:spAutoFit/>
          </a:bodyPr>
          <a:p>
            <a:pPr>
              <a:lnSpc>
                <a:spcPct val="150000"/>
              </a:lnSpc>
            </a:pPr>
            <a:r>
              <a:rPr lang="zh-CN" altLang="en-US" sz="1400">
                <a:solidFill>
                  <a:schemeClr val="accent1"/>
                </a:solidFill>
                <a:effectLst>
                  <a:outerShdw blurRad="38100" dist="25400" dir="5400000" algn="ctr" rotWithShape="0">
                    <a:srgbClr val="6E747A">
                      <a:alpha val="43000"/>
                    </a:srgbClr>
                  </a:outerShdw>
                </a:effectLst>
              </a:rPr>
              <a:t>分类：</a:t>
            </a: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r>
              <a:rPr lang="zh-CN" altLang="en-US" sz="1400">
                <a:solidFill>
                  <a:schemeClr val="accent1"/>
                </a:solidFill>
                <a:effectLst>
                  <a:outerShdw blurRad="38100" dist="25400" dir="5400000" algn="ctr" rotWithShape="0">
                    <a:srgbClr val="6E747A">
                      <a:alpha val="43000"/>
                    </a:srgbClr>
                  </a:outerShdw>
                </a:effectLst>
              </a:rPr>
              <a:t>按行业分：薄膜行业，电晕辊、</a:t>
            </a:r>
            <a:r>
              <a:rPr lang="en-US" altLang="zh-CN" sz="1400">
                <a:solidFill>
                  <a:schemeClr val="accent1"/>
                </a:solidFill>
                <a:effectLst>
                  <a:outerShdw blurRad="38100" dist="25400" dir="5400000" algn="ctr" rotWithShape="0">
                    <a:srgbClr val="6E747A">
                      <a:alpha val="43000"/>
                    </a:srgbClr>
                  </a:outerShdw>
                </a:effectLst>
              </a:rPr>
              <a:t>MDO</a:t>
            </a:r>
            <a:r>
              <a:rPr lang="zh-CN" altLang="en-US" sz="1400">
                <a:solidFill>
                  <a:schemeClr val="accent1"/>
                </a:solidFill>
                <a:effectLst>
                  <a:outerShdw blurRad="38100" dist="25400" dir="5400000" algn="ctr" rotWithShape="0">
                    <a:srgbClr val="6E747A">
                      <a:alpha val="43000"/>
                    </a:srgbClr>
                  </a:outerShdw>
                </a:effectLst>
              </a:rPr>
              <a:t>压辊。。。</a:t>
            </a: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r>
              <a:rPr lang="zh-CN" altLang="en-US" sz="1400">
                <a:solidFill>
                  <a:schemeClr val="accent1"/>
                </a:solidFill>
                <a:effectLst>
                  <a:outerShdw blurRad="38100" dist="25400" dir="5400000" algn="ctr" rotWithShape="0">
                    <a:srgbClr val="6E747A">
                      <a:alpha val="43000"/>
                    </a:srgbClr>
                  </a:outerShdw>
                </a:effectLst>
              </a:rPr>
              <a:t>按生产工艺功能分：涂布辊、复合辊、导电辊。。。</a:t>
            </a: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r>
              <a:rPr lang="zh-CN" altLang="en-US" sz="1400">
                <a:solidFill>
                  <a:schemeClr val="accent1"/>
                </a:solidFill>
                <a:effectLst>
                  <a:outerShdw blurRad="38100" dist="25400" dir="5400000" algn="ctr" rotWithShape="0">
                    <a:srgbClr val="6E747A">
                      <a:alpha val="43000"/>
                    </a:srgbClr>
                  </a:outerShdw>
                </a:effectLst>
              </a:rPr>
              <a:t>按包胶材质分：硅胶辊、聚氨酯辊。。。</a:t>
            </a: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r>
              <a:rPr lang="zh-CN" altLang="en-US" sz="1400">
                <a:solidFill>
                  <a:schemeClr val="accent1"/>
                </a:solidFill>
                <a:effectLst>
                  <a:outerShdw blurRad="38100" dist="25400" dir="5400000" algn="ctr" rotWithShape="0">
                    <a:srgbClr val="6E747A">
                      <a:alpha val="43000"/>
                    </a:srgbClr>
                  </a:outerShdw>
                </a:effectLst>
              </a:rPr>
              <a:t> </a:t>
            </a:r>
            <a:endParaRPr lang="zh-CN" altLang="en-US" sz="1400">
              <a:solidFill>
                <a:schemeClr val="accent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2.2 </a:t>
            </a:r>
            <a:r>
              <a:rPr lang="zh-CN" altLang="zh-CN" sz="1400"/>
              <a:t>胶辊制造工序</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pic>
        <p:nvPicPr>
          <p:cNvPr id="4" name="图片 3" descr="流程工艺"/>
          <p:cNvPicPr>
            <a:picLocks noChangeAspect="1"/>
          </p:cNvPicPr>
          <p:nvPr/>
        </p:nvPicPr>
        <p:blipFill>
          <a:blip r:embed="rId1"/>
          <a:stretch>
            <a:fillRect/>
          </a:stretch>
        </p:blipFill>
        <p:spPr>
          <a:xfrm>
            <a:off x="2892425" y="751840"/>
            <a:ext cx="3865245" cy="40525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2.3 </a:t>
            </a:r>
            <a:r>
              <a:rPr lang="zh-CN" altLang="zh-CN" sz="1400"/>
              <a:t>胶辊辊芯</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2" name="文本框 1"/>
          <p:cNvSpPr txBox="1"/>
          <p:nvPr/>
        </p:nvSpPr>
        <p:spPr>
          <a:xfrm>
            <a:off x="916305" y="1296670"/>
            <a:ext cx="7311390" cy="2353310"/>
          </a:xfrm>
          <a:prstGeom prst="rect">
            <a:avLst/>
          </a:prstGeom>
          <a:noFill/>
        </p:spPr>
        <p:txBody>
          <a:bodyPr wrap="square" rtlCol="0">
            <a:spAutoFit/>
          </a:bodyPr>
          <a:p>
            <a:pPr>
              <a:lnSpc>
                <a:spcPct val="150000"/>
              </a:lnSpc>
            </a:pPr>
            <a:r>
              <a:rPr lang="zh-CN" altLang="en-US" sz="1400">
                <a:solidFill>
                  <a:schemeClr val="accent1"/>
                </a:solidFill>
                <a:effectLst>
                  <a:outerShdw blurRad="38100" dist="25400" dir="5400000" algn="ctr" rotWithShape="0">
                    <a:srgbClr val="6E747A">
                      <a:alpha val="43000"/>
                    </a:srgbClr>
                  </a:outerShdw>
                </a:effectLst>
              </a:rPr>
              <a:t>       辊芯材料一般是使用钢管，在特殊用途上也会使用不锈钢，铝，塑料等。</a:t>
            </a: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r>
              <a:rPr lang="zh-CN" altLang="en-US" sz="1400">
                <a:solidFill>
                  <a:schemeClr val="accent1"/>
                </a:solidFill>
                <a:effectLst>
                  <a:outerShdw blurRad="38100" dist="25400" dir="5400000" algn="ctr" rotWithShape="0">
                    <a:srgbClr val="6E747A">
                      <a:alpha val="43000"/>
                    </a:srgbClr>
                  </a:outerShdw>
                </a:effectLst>
              </a:rPr>
              <a:t>       在大型辊体中为了实现辊体轻量化，更多的用户采用CFRP（Carbon Fiber Reinforced Plastic）等复合材料作为辊芯。</a:t>
            </a: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r>
              <a:rPr lang="zh-CN" altLang="en-US" sz="1400">
                <a:solidFill>
                  <a:schemeClr val="accent1"/>
                </a:solidFill>
                <a:effectLst>
                  <a:outerShdw blurRad="38100" dist="25400" dir="5400000" algn="ctr" rotWithShape="0">
                    <a:srgbClr val="6E747A">
                      <a:alpha val="43000"/>
                    </a:srgbClr>
                  </a:outerShdw>
                </a:effectLst>
              </a:rPr>
              <a:t> </a:t>
            </a:r>
            <a:endParaRPr lang="zh-CN" altLang="en-US" sz="1400">
              <a:solidFill>
                <a:schemeClr val="accent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1"/>
            </p:custDataLst>
          </p:nvPr>
        </p:nvCxnSpPr>
        <p:spPr>
          <a:xfrm>
            <a:off x="0" y="1438476"/>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2"/>
            </p:custDataLst>
          </p:nvPr>
        </p:nvCxnSpPr>
        <p:spPr>
          <a:xfrm>
            <a:off x="0" y="24709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3"/>
            </p:custDataLst>
          </p:nvPr>
        </p:nvSpPr>
        <p:spPr>
          <a:xfrm>
            <a:off x="3327449" y="1264024"/>
            <a:ext cx="2437720" cy="348900"/>
          </a:xfrm>
          <a:prstGeom prst="roundRect">
            <a:avLst>
              <a:gd name="adj" fmla="val 50000"/>
            </a:avLst>
          </a:prstGeom>
          <a:solidFill>
            <a:schemeClr val="accent1"/>
          </a:solidFill>
        </p:spPr>
        <p:txBody>
          <a:bodyPr wrap="square" lIns="0" tIns="0" rIns="0" bIns="0" rtlCol="0" anchor="ctr" anchorCtr="0">
            <a:noAutofit/>
          </a:bodyPr>
          <a:lstStyle/>
          <a:p>
            <a:pPr algn="ctr"/>
            <a:r>
              <a:rPr lang="en-US" altLang="zh-CN" sz="1990" dirty="0">
                <a:solidFill>
                  <a:srgbClr val="FFFFFF"/>
                </a:solidFill>
                <a:latin typeface="Arial" panose="020B0604020202020204" pitchFamily="34" charset="0"/>
                <a:ea typeface="微软雅黑" panose="020B0503020204020204" pitchFamily="34" charset="-122"/>
                <a:sym typeface="Arial" panose="020B0604020202020204" pitchFamily="34" charset="0"/>
              </a:rPr>
              <a:t>PART  1</a:t>
            </a:r>
            <a:endParaRPr lang="en-US" altLang="zh-CN" sz="199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MH_Entry_1"/>
          <p:cNvSpPr/>
          <p:nvPr>
            <p:custDataLst>
              <p:tags r:id="rId4"/>
            </p:custDataLst>
          </p:nvPr>
        </p:nvSpPr>
        <p:spPr>
          <a:xfrm>
            <a:off x="3079381" y="1705240"/>
            <a:ext cx="2933857" cy="74358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256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认识思德</a:t>
            </a:r>
            <a:endParaRPr lang="en-US" altLang="zh-CN" sz="256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14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Company introduction </a:t>
            </a:r>
            <a:endParaRPr lang="en-US" altLang="zh-CN" sz="114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endParaRPr lang="en-US" altLang="zh-CN" sz="114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bwMode="auto">
          <a:xfrm>
            <a:off x="2368245" y="266248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2" name="文本框 1"/>
          <p:cNvSpPr txBox="1"/>
          <p:nvPr/>
        </p:nvSpPr>
        <p:spPr>
          <a:xfrm>
            <a:off x="2618105" y="2612205"/>
            <a:ext cx="2607945" cy="306705"/>
          </a:xfrm>
          <a:prstGeom prst="rect">
            <a:avLst/>
          </a:prstGeom>
          <a:noFill/>
        </p:spPr>
        <p:txBody>
          <a:bodyPr wrap="square" rtlCol="0">
            <a:spAutoFit/>
          </a:bodyPr>
          <a:p>
            <a:r>
              <a:rPr lang="en-US" altLang="zh-CN" sz="1400"/>
              <a:t>1.1</a:t>
            </a:r>
            <a:r>
              <a:rPr lang="zh-CN" altLang="en-US" sz="1400"/>
              <a:t>公司简介</a:t>
            </a:r>
            <a:endParaRPr lang="zh-CN" altLang="en-US" sz="1400"/>
          </a:p>
        </p:txBody>
      </p:sp>
      <p:sp>
        <p:nvSpPr>
          <p:cNvPr id="3" name="椭圆 2"/>
          <p:cNvSpPr/>
          <p:nvPr/>
        </p:nvSpPr>
        <p:spPr bwMode="auto">
          <a:xfrm>
            <a:off x="2368245" y="3021259"/>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5" name="文本框 4"/>
          <p:cNvSpPr txBox="1"/>
          <p:nvPr/>
        </p:nvSpPr>
        <p:spPr>
          <a:xfrm>
            <a:off x="2618105" y="2954470"/>
            <a:ext cx="2607945" cy="306705"/>
          </a:xfrm>
          <a:prstGeom prst="rect">
            <a:avLst/>
          </a:prstGeom>
          <a:noFill/>
        </p:spPr>
        <p:txBody>
          <a:bodyPr wrap="square" rtlCol="0">
            <a:spAutoFit/>
          </a:bodyPr>
          <a:p>
            <a:r>
              <a:rPr lang="en-US" altLang="zh-CN" sz="1400"/>
              <a:t>1.2.企业文化</a:t>
            </a:r>
            <a:endParaRPr lang="en-US" altLang="zh-CN" sz="1400"/>
          </a:p>
        </p:txBody>
      </p:sp>
      <p:sp>
        <p:nvSpPr>
          <p:cNvPr id="9" name="椭圆 8"/>
          <p:cNvSpPr/>
          <p:nvPr/>
        </p:nvSpPr>
        <p:spPr bwMode="auto">
          <a:xfrm>
            <a:off x="2368245" y="336352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10" name="文本框 9"/>
          <p:cNvSpPr txBox="1"/>
          <p:nvPr/>
        </p:nvSpPr>
        <p:spPr>
          <a:xfrm>
            <a:off x="2618105" y="3296735"/>
            <a:ext cx="2607945" cy="306705"/>
          </a:xfrm>
          <a:prstGeom prst="rect">
            <a:avLst/>
          </a:prstGeom>
          <a:noFill/>
        </p:spPr>
        <p:txBody>
          <a:bodyPr wrap="square" rtlCol="0">
            <a:spAutoFit/>
          </a:bodyPr>
          <a:p>
            <a:r>
              <a:rPr lang="en-US" altLang="zh-CN" sz="1400"/>
              <a:t>1.3.发展历程</a:t>
            </a:r>
            <a:endParaRPr lang="en-US" altLang="zh-CN" sz="1400"/>
          </a:p>
        </p:txBody>
      </p:sp>
      <p:sp>
        <p:nvSpPr>
          <p:cNvPr id="11" name="椭圆 10"/>
          <p:cNvSpPr/>
          <p:nvPr/>
        </p:nvSpPr>
        <p:spPr bwMode="auto">
          <a:xfrm>
            <a:off x="2368245" y="3705789"/>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12" name="文本框 11"/>
          <p:cNvSpPr txBox="1"/>
          <p:nvPr/>
        </p:nvSpPr>
        <p:spPr>
          <a:xfrm>
            <a:off x="2618105" y="3639000"/>
            <a:ext cx="2607945" cy="306705"/>
          </a:xfrm>
          <a:prstGeom prst="rect">
            <a:avLst/>
          </a:prstGeom>
          <a:noFill/>
        </p:spPr>
        <p:txBody>
          <a:bodyPr wrap="square" rtlCol="0">
            <a:spAutoFit/>
          </a:bodyPr>
          <a:p>
            <a:r>
              <a:rPr lang="en-US" altLang="zh-CN" sz="1400"/>
              <a:t>1.4.资质荣誉</a:t>
            </a:r>
            <a:endParaRPr lang="en-US" altLang="zh-CN" sz="1400"/>
          </a:p>
        </p:txBody>
      </p:sp>
      <p:sp>
        <p:nvSpPr>
          <p:cNvPr id="13" name="椭圆 12"/>
          <p:cNvSpPr/>
          <p:nvPr/>
        </p:nvSpPr>
        <p:spPr bwMode="auto">
          <a:xfrm>
            <a:off x="2368245" y="4119809"/>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14" name="文本框 13"/>
          <p:cNvSpPr txBox="1"/>
          <p:nvPr/>
        </p:nvSpPr>
        <p:spPr>
          <a:xfrm>
            <a:off x="2618105" y="4053020"/>
            <a:ext cx="2607945" cy="306705"/>
          </a:xfrm>
          <a:prstGeom prst="rect">
            <a:avLst/>
          </a:prstGeom>
          <a:noFill/>
        </p:spPr>
        <p:txBody>
          <a:bodyPr wrap="square" rtlCol="0">
            <a:spAutoFit/>
          </a:bodyPr>
          <a:p>
            <a:r>
              <a:rPr lang="en-US" altLang="zh-CN" sz="1400"/>
              <a:t>1.5.生产设备</a:t>
            </a:r>
            <a:endParaRPr lang="en-US" altLang="zh-CN" sz="1400"/>
          </a:p>
        </p:txBody>
      </p:sp>
      <p:sp>
        <p:nvSpPr>
          <p:cNvPr id="15" name="椭圆 14"/>
          <p:cNvSpPr/>
          <p:nvPr/>
        </p:nvSpPr>
        <p:spPr bwMode="auto">
          <a:xfrm>
            <a:off x="5326710" y="266248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16" name="文本框 15"/>
          <p:cNvSpPr txBox="1"/>
          <p:nvPr/>
        </p:nvSpPr>
        <p:spPr>
          <a:xfrm>
            <a:off x="5521325" y="2595695"/>
            <a:ext cx="2607945" cy="306705"/>
          </a:xfrm>
          <a:prstGeom prst="rect">
            <a:avLst/>
          </a:prstGeom>
          <a:noFill/>
        </p:spPr>
        <p:txBody>
          <a:bodyPr wrap="square" rtlCol="0">
            <a:spAutoFit/>
          </a:bodyPr>
          <a:p>
            <a:r>
              <a:rPr lang="en-US" altLang="zh-CN" sz="1400"/>
              <a:t>1.6.车间环境</a:t>
            </a:r>
            <a:endParaRPr lang="en-US" altLang="zh-CN" sz="1400"/>
          </a:p>
        </p:txBody>
      </p:sp>
      <p:sp>
        <p:nvSpPr>
          <p:cNvPr id="17" name="椭圆 16"/>
          <p:cNvSpPr/>
          <p:nvPr/>
        </p:nvSpPr>
        <p:spPr bwMode="auto">
          <a:xfrm>
            <a:off x="5326710" y="3004749"/>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18" name="文本框 17"/>
          <p:cNvSpPr txBox="1"/>
          <p:nvPr/>
        </p:nvSpPr>
        <p:spPr>
          <a:xfrm>
            <a:off x="5521325" y="2937960"/>
            <a:ext cx="2607945" cy="306705"/>
          </a:xfrm>
          <a:prstGeom prst="rect">
            <a:avLst/>
          </a:prstGeom>
          <a:noFill/>
        </p:spPr>
        <p:txBody>
          <a:bodyPr wrap="square" rtlCol="0">
            <a:spAutoFit/>
          </a:bodyPr>
          <a:p>
            <a:r>
              <a:rPr lang="en-US" altLang="zh-CN" sz="1400"/>
              <a:t>1.7.代表客户</a:t>
            </a:r>
            <a:endParaRPr lang="en-US" altLang="zh-CN" sz="1400"/>
          </a:p>
        </p:txBody>
      </p:sp>
      <p:sp>
        <p:nvSpPr>
          <p:cNvPr id="19" name="灯片编号占位符 18"/>
          <p:cNvSpPr>
            <a:spLocks noGrp="1"/>
          </p:cNvSpPr>
          <p:nvPr>
            <p:ph type="sldNum" sz="quarter" idx="12"/>
          </p:nvPr>
        </p:nvSpPr>
        <p:spPr/>
        <p:txBody>
          <a:bodyPr/>
          <a:p>
            <a:fld id="{0C913308-F349-4B6D-A68A-DD1791B4A57B}" type="slidenum">
              <a:rPr lang="zh-CN" altLang="en-US" smtClean="0"/>
            </a:fld>
            <a:endParaRPr lang="zh-CN" altLang="en-US"/>
          </a:p>
        </p:txBody>
      </p:sp>
      <p:sp>
        <p:nvSpPr>
          <p:cNvPr id="20" name="文本框 19"/>
          <p:cNvSpPr txBox="1"/>
          <p:nvPr/>
        </p:nvSpPr>
        <p:spPr>
          <a:xfrm>
            <a:off x="5521325" y="3332295"/>
            <a:ext cx="2607945" cy="306705"/>
          </a:xfrm>
          <a:prstGeom prst="rect">
            <a:avLst/>
          </a:prstGeom>
          <a:noFill/>
        </p:spPr>
        <p:txBody>
          <a:bodyPr wrap="square" rtlCol="0">
            <a:spAutoFit/>
          </a:bodyPr>
          <a:p>
            <a:r>
              <a:rPr lang="en-US" altLang="zh-CN" sz="1400"/>
              <a:t>1.8</a:t>
            </a:r>
            <a:r>
              <a:rPr lang="zh-CN" altLang="zh-CN" sz="1400"/>
              <a:t>市场活动</a:t>
            </a:r>
            <a:endParaRPr lang="zh-CN" altLang="zh-CN" sz="1400"/>
          </a:p>
        </p:txBody>
      </p:sp>
      <p:sp>
        <p:nvSpPr>
          <p:cNvPr id="22" name="椭圆 21"/>
          <p:cNvSpPr/>
          <p:nvPr/>
        </p:nvSpPr>
        <p:spPr bwMode="auto">
          <a:xfrm>
            <a:off x="5326710" y="334701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Tree>
    <p:custDataLst>
      <p:tags r:id="rId5"/>
    </p:custData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9"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par>
                                <p:cTn id="24" presetID="2" presetClass="entr" presetSubtype="9"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0-#ppt_h/2"/>
                                          </p:val>
                                        </p:tav>
                                        <p:tav tm="100000">
                                          <p:val>
                                            <p:strVal val="#ppt_y"/>
                                          </p:val>
                                        </p:tav>
                                      </p:tavLst>
                                    </p:anim>
                                  </p:childTnLst>
                                </p:cTn>
                              </p:par>
                              <p:par>
                                <p:cTn id="28" presetID="2" presetClass="entr" presetSubtype="9"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0-#ppt_h/2"/>
                                          </p:val>
                                        </p:tav>
                                        <p:tav tm="100000">
                                          <p:val>
                                            <p:strVal val="#ppt_y"/>
                                          </p:val>
                                        </p:tav>
                                      </p:tavLst>
                                    </p:anim>
                                  </p:childTnLst>
                                </p:cTn>
                              </p:par>
                              <p:par>
                                <p:cTn id="32" presetID="2" presetClass="entr" presetSubtype="9"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par>
                                <p:cTn id="36" presetID="2" presetClass="entr" presetSubtype="9"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0-#ppt_w/2"/>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9"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0-#ppt_h/2"/>
                                          </p:val>
                                        </p:tav>
                                        <p:tav tm="100000">
                                          <p:val>
                                            <p:strVal val="#ppt_y"/>
                                          </p:val>
                                        </p:tav>
                                      </p:tavLst>
                                    </p:anim>
                                  </p:childTnLst>
                                </p:cTn>
                              </p:par>
                              <p:par>
                                <p:cTn id="44" presetID="2" presetClass="entr" presetSubtype="9"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0-#ppt_w/2"/>
                                          </p:val>
                                        </p:tav>
                                        <p:tav tm="100000">
                                          <p:val>
                                            <p:strVal val="#ppt_x"/>
                                          </p:val>
                                        </p:tav>
                                      </p:tavLst>
                                    </p:anim>
                                    <p:anim calcmode="lin" valueType="num">
                                      <p:cBhvr additive="base">
                                        <p:cTn id="47" dur="500" fill="hold"/>
                                        <p:tgtEl>
                                          <p:spTgt spid="17"/>
                                        </p:tgtEl>
                                        <p:attrNameLst>
                                          <p:attrName>ppt_y</p:attrName>
                                        </p:attrNameLst>
                                      </p:cBhvr>
                                      <p:tavLst>
                                        <p:tav tm="0">
                                          <p:val>
                                            <p:strVal val="0-#ppt_h/2"/>
                                          </p:val>
                                        </p:tav>
                                        <p:tav tm="100000">
                                          <p:val>
                                            <p:strVal val="#ppt_y"/>
                                          </p:val>
                                        </p:tav>
                                      </p:tavLst>
                                    </p:anim>
                                  </p:childTnLst>
                                </p:cTn>
                              </p:par>
                              <p:par>
                                <p:cTn id="48" presetID="3" presetClass="entr" presetSubtype="1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linds(horizontal)">
                                      <p:cBhvr>
                                        <p:cTn id="50" dur="500"/>
                                        <p:tgtEl>
                                          <p:spTgt spid="2"/>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linds(horizontal)">
                                      <p:cBhvr>
                                        <p:cTn id="53" dur="500"/>
                                        <p:tgtEl>
                                          <p:spTgt spid="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linds(horizontal)">
                                      <p:cBhvr>
                                        <p:cTn id="56" dur="500"/>
                                        <p:tgtEl>
                                          <p:spTgt spid="1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linds(horizontal)">
                                      <p:cBhvr>
                                        <p:cTn id="62" dur="500"/>
                                        <p:tgtEl>
                                          <p:spTgt spid="14"/>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linds(horizontal)">
                                      <p:cBhvr>
                                        <p:cTn id="65" dur="500"/>
                                        <p:tgtEl>
                                          <p:spTgt spid="16"/>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linds(horizontal)">
                                      <p:cBhvr>
                                        <p:cTn id="68" dur="500"/>
                                        <p:tgtEl>
                                          <p:spTgt spid="18"/>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linds(horizontal)">
                                      <p:cBhvr>
                                        <p:cTn id="71" dur="500"/>
                                        <p:tgtEl>
                                          <p:spTgt spid="20"/>
                                        </p:tgtEl>
                                      </p:cBhvr>
                                    </p:animEffect>
                                  </p:childTnLst>
                                </p:cTn>
                              </p:par>
                              <p:par>
                                <p:cTn id="72" presetID="2" presetClass="entr" presetSubtype="9"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fill="hold"/>
                                        <p:tgtEl>
                                          <p:spTgt spid="22"/>
                                        </p:tgtEl>
                                        <p:attrNameLst>
                                          <p:attrName>ppt_x</p:attrName>
                                        </p:attrNameLst>
                                      </p:cBhvr>
                                      <p:tavLst>
                                        <p:tav tm="0">
                                          <p:val>
                                            <p:strVal val="0-#ppt_w/2"/>
                                          </p:val>
                                        </p:tav>
                                        <p:tav tm="100000">
                                          <p:val>
                                            <p:strVal val="#ppt_x"/>
                                          </p:val>
                                        </p:tav>
                                      </p:tavLst>
                                    </p:anim>
                                    <p:anim calcmode="lin" valueType="num">
                                      <p:cBhvr additive="base">
                                        <p:cTn id="75"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bldLvl="0" animBg="1"/>
      <p:bldP spid="35" grpId="0" bldLvl="0" animBg="1"/>
      <p:bldP spid="3" grpId="0" bldLvl="0" animBg="1"/>
      <p:bldP spid="9" grpId="0" bldLvl="0" animBg="1"/>
      <p:bldP spid="11" grpId="0" bldLvl="0" animBg="1"/>
      <p:bldP spid="13" grpId="0" bldLvl="0" animBg="1"/>
      <p:bldP spid="15" grpId="0" bldLvl="0" animBg="1"/>
      <p:bldP spid="17" grpId="0" bldLvl="0" animBg="1"/>
      <p:bldP spid="2" grpId="0"/>
      <p:bldP spid="5" grpId="0"/>
      <p:bldP spid="10" grpId="0"/>
      <p:bldP spid="12" grpId="0"/>
      <p:bldP spid="14" grpId="0"/>
      <p:bldP spid="16" grpId="0"/>
      <p:bldP spid="18" grpId="0"/>
      <p:bldP spid="20" grpId="0"/>
      <p:bldP spid="22"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2.3 </a:t>
            </a:r>
            <a:r>
              <a:rPr lang="zh-CN" altLang="zh-CN" sz="1400"/>
              <a:t>胶辊辊芯</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2" name="文本框 1"/>
          <p:cNvSpPr txBox="1"/>
          <p:nvPr/>
        </p:nvSpPr>
        <p:spPr>
          <a:xfrm>
            <a:off x="916305" y="1296670"/>
            <a:ext cx="7311390" cy="1706880"/>
          </a:xfrm>
          <a:prstGeom prst="rect">
            <a:avLst/>
          </a:prstGeom>
          <a:noFill/>
        </p:spPr>
        <p:txBody>
          <a:bodyPr wrap="square" rtlCol="0">
            <a:spAutoFit/>
          </a:bodyPr>
          <a:p>
            <a:pPr>
              <a:lnSpc>
                <a:spcPct val="150000"/>
              </a:lnSpc>
            </a:pPr>
            <a:r>
              <a:rPr lang="zh-CN" altLang="en-US" sz="1400">
                <a:solidFill>
                  <a:schemeClr val="accent1"/>
                </a:solidFill>
                <a:effectLst>
                  <a:outerShdw blurRad="38100" dist="25400" dir="5400000" algn="ctr" rotWithShape="0">
                    <a:srgbClr val="6E747A">
                      <a:alpha val="43000"/>
                    </a:srgbClr>
                  </a:outerShdw>
                </a:effectLst>
              </a:rPr>
              <a:t>  辊芯结构：</a:t>
            </a: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r>
              <a:rPr lang="zh-CN" altLang="en-US" sz="1400">
                <a:solidFill>
                  <a:schemeClr val="accent1"/>
                </a:solidFill>
                <a:effectLst>
                  <a:outerShdw blurRad="38100" dist="25400" dir="5400000" algn="ctr" rotWithShape="0">
                    <a:srgbClr val="6E747A">
                      <a:alpha val="43000"/>
                    </a:srgbClr>
                  </a:outerShdw>
                </a:effectLst>
              </a:rPr>
              <a:t>         </a:t>
            </a: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endParaRPr lang="zh-CN" altLang="en-US" sz="1400">
              <a:solidFill>
                <a:schemeClr val="accent1"/>
              </a:solidFill>
              <a:effectLst>
                <a:outerShdw blurRad="38100" dist="25400" dir="5400000" algn="ctr" rotWithShape="0">
                  <a:srgbClr val="6E747A">
                    <a:alpha val="43000"/>
                  </a:srgbClr>
                </a:outerShdw>
              </a:effectLst>
            </a:endParaRPr>
          </a:p>
          <a:p>
            <a:pPr>
              <a:lnSpc>
                <a:spcPct val="150000"/>
              </a:lnSpc>
            </a:pPr>
            <a:r>
              <a:rPr lang="zh-CN" altLang="en-US" sz="1400">
                <a:solidFill>
                  <a:schemeClr val="accent1"/>
                </a:solidFill>
                <a:effectLst>
                  <a:outerShdw blurRad="38100" dist="25400" dir="5400000" algn="ctr" rotWithShape="0">
                    <a:srgbClr val="6E747A">
                      <a:alpha val="43000"/>
                    </a:srgbClr>
                  </a:outerShdw>
                </a:effectLst>
              </a:rPr>
              <a:t> </a:t>
            </a:r>
            <a:endParaRPr lang="zh-CN" altLang="en-US" sz="1400">
              <a:solidFill>
                <a:schemeClr val="accent1"/>
              </a:solidFill>
              <a:effectLst>
                <a:outerShdw blurRad="38100" dist="25400" dir="5400000" algn="ctr" rotWithShape="0">
                  <a:srgbClr val="6E747A">
                    <a:alpha val="43000"/>
                  </a:srgbClr>
                </a:outerShdw>
              </a:effectLst>
            </a:endParaRPr>
          </a:p>
        </p:txBody>
      </p:sp>
      <p:pic>
        <p:nvPicPr>
          <p:cNvPr id="4" name="图片 3"/>
          <p:cNvPicPr>
            <a:picLocks noChangeAspect="1"/>
          </p:cNvPicPr>
          <p:nvPr/>
        </p:nvPicPr>
        <p:blipFill>
          <a:blip r:embed="rId1"/>
          <a:stretch>
            <a:fillRect/>
          </a:stretch>
        </p:blipFill>
        <p:spPr>
          <a:xfrm>
            <a:off x="2948940" y="1073785"/>
            <a:ext cx="3872230" cy="3295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2.3 </a:t>
            </a:r>
            <a:r>
              <a:rPr lang="zh-CN" altLang="zh-CN" sz="1400"/>
              <a:t>胶辊辊芯</a:t>
            </a:r>
            <a:endParaRPr lang="en-US"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2" name="文本框 1"/>
          <p:cNvSpPr txBox="1"/>
          <p:nvPr/>
        </p:nvSpPr>
        <p:spPr>
          <a:xfrm>
            <a:off x="815340" y="1268730"/>
            <a:ext cx="7861300" cy="521970"/>
          </a:xfrm>
          <a:prstGeom prst="rect">
            <a:avLst/>
          </a:prstGeom>
          <a:noFill/>
        </p:spPr>
        <p:txBody>
          <a:bodyPr wrap="square" rtlCol="0">
            <a:spAutoFit/>
          </a:bodyPr>
          <a:p>
            <a:r>
              <a:rPr lang="zh-CN" altLang="en-US" sz="1400"/>
              <a:t>构成辊芯的材料</a:t>
            </a:r>
            <a:r>
              <a:rPr lang="en-US" altLang="zh-CN" sz="1400"/>
              <a:t>:</a:t>
            </a:r>
            <a:endParaRPr lang="en-US" altLang="zh-CN" sz="1400"/>
          </a:p>
          <a:p>
            <a:endParaRPr lang="en-US" altLang="zh-CN" sz="1400"/>
          </a:p>
        </p:txBody>
      </p:sp>
      <p:graphicFrame>
        <p:nvGraphicFramePr>
          <p:cNvPr id="4" name="表格 3"/>
          <p:cNvGraphicFramePr/>
          <p:nvPr/>
        </p:nvGraphicFramePr>
        <p:xfrm>
          <a:off x="954405" y="1695450"/>
          <a:ext cx="6398895" cy="2386965"/>
        </p:xfrm>
        <a:graphic>
          <a:graphicData uri="http://schemas.openxmlformats.org/drawingml/2006/table">
            <a:tbl>
              <a:tblPr firstRow="1" bandRow="1">
                <a:tableStyleId>{5C22544A-7EE6-4342-B048-85BDC9FD1C3A}</a:tableStyleId>
              </a:tblPr>
              <a:tblGrid>
                <a:gridCol w="2132965"/>
                <a:gridCol w="2132965"/>
                <a:gridCol w="2132965"/>
              </a:tblGrid>
              <a:tr h="405765">
                <a:tc>
                  <a:txBody>
                    <a:bodyPr/>
                    <a:p>
                      <a:pPr algn="ctr">
                        <a:buNone/>
                      </a:pPr>
                      <a:r>
                        <a:rPr lang="zh-CN" altLang="en-US" sz="1600"/>
                        <a:t>轴</a:t>
                      </a:r>
                      <a:endParaRPr lang="zh-CN" altLang="en-US" sz="1600"/>
                    </a:p>
                  </a:txBody>
                  <a:tcPr/>
                </a:tc>
                <a:tc>
                  <a:txBody>
                    <a:bodyPr/>
                    <a:p>
                      <a:pPr algn="ctr">
                        <a:buNone/>
                      </a:pPr>
                      <a:r>
                        <a:rPr lang="zh-CN" altLang="en-US" sz="1600">
                          <a:sym typeface="+mn-ea"/>
                        </a:rPr>
                        <a:t>辊 芯</a:t>
                      </a:r>
                      <a:endParaRPr lang="zh-CN" altLang="en-US" sz="1600">
                        <a:sym typeface="+mn-ea"/>
                      </a:endParaRPr>
                    </a:p>
                  </a:txBody>
                  <a:tcPr/>
                </a:tc>
                <a:tc>
                  <a:txBody>
                    <a:bodyPr/>
                    <a:p>
                      <a:pPr algn="ctr">
                        <a:buNone/>
                      </a:pPr>
                      <a:r>
                        <a:rPr lang="zh-CN" altLang="en-US" sz="1600">
                          <a:sym typeface="+mn-ea"/>
                        </a:rPr>
                        <a:t>法 兰</a:t>
                      </a:r>
                      <a:endParaRPr lang="zh-CN" altLang="en-US" sz="1600">
                        <a:sym typeface="+mn-ea"/>
                      </a:endParaRPr>
                    </a:p>
                  </a:txBody>
                  <a:tcPr/>
                </a:tc>
              </a:tr>
              <a:tr h="392430">
                <a:tc>
                  <a:txBody>
                    <a:bodyPr/>
                    <a:p>
                      <a:pPr algn="l">
                        <a:buClrTx/>
                        <a:buSzTx/>
                        <a:buFontTx/>
                        <a:buNone/>
                      </a:pPr>
                      <a:r>
                        <a:rPr lang="zh-CN" altLang="en-US" sz="1400"/>
                        <a:t>炭素工具钢</a:t>
                      </a:r>
                      <a:endParaRPr lang="zh-CN" altLang="en-US" sz="1400"/>
                    </a:p>
                  </a:txBody>
                  <a:tcPr/>
                </a:tc>
                <a:tc>
                  <a:txBody>
                    <a:bodyPr/>
                    <a:p>
                      <a:pPr algn="l">
                        <a:buClrTx/>
                        <a:buSzTx/>
                        <a:buFontTx/>
                        <a:buNone/>
                      </a:pPr>
                      <a:r>
                        <a:rPr lang="zh-CN" altLang="en-US" sz="1400">
                          <a:sym typeface="+mn-ea"/>
                        </a:rPr>
                        <a:t>轧制钢</a:t>
                      </a:r>
                      <a:endParaRPr lang="zh-CN" altLang="en-US" sz="1400">
                        <a:sym typeface="+mn-ea"/>
                      </a:endParaRPr>
                    </a:p>
                  </a:txBody>
                  <a:tcPr/>
                </a:tc>
                <a:tc>
                  <a:txBody>
                    <a:bodyPr/>
                    <a:p>
                      <a:pPr algn="l">
                        <a:buClrTx/>
                        <a:buSzTx/>
                        <a:buFontTx/>
                        <a:buNone/>
                      </a:pPr>
                      <a:r>
                        <a:rPr lang="zh-CN" altLang="en-US" sz="1400">
                          <a:sym typeface="+mn-ea"/>
                        </a:rPr>
                        <a:t>配管用碳钢管</a:t>
                      </a:r>
                      <a:endParaRPr lang="zh-CN" altLang="en-US" sz="1400">
                        <a:sym typeface="+mn-ea"/>
                      </a:endParaRPr>
                    </a:p>
                  </a:txBody>
                  <a:tcPr/>
                </a:tc>
              </a:tr>
              <a:tr h="396240">
                <a:tc>
                  <a:txBody>
                    <a:bodyPr/>
                    <a:p>
                      <a:pPr algn="l">
                        <a:buClrTx/>
                        <a:buSzTx/>
                        <a:buFontTx/>
                        <a:buNone/>
                      </a:pPr>
                      <a:r>
                        <a:rPr lang="zh-CN" altLang="en-US" sz="1400"/>
                        <a:t>不锈钢</a:t>
                      </a:r>
                      <a:endParaRPr lang="zh-CN" altLang="en-US" sz="1400"/>
                    </a:p>
                  </a:txBody>
                  <a:tcPr/>
                </a:tc>
                <a:tc>
                  <a:txBody>
                    <a:bodyPr/>
                    <a:p>
                      <a:pPr algn="l">
                        <a:buClrTx/>
                        <a:buSzTx/>
                        <a:buFontTx/>
                        <a:buNone/>
                      </a:pPr>
                      <a:r>
                        <a:rPr lang="zh-CN" altLang="en-US" sz="1400"/>
                        <a:t>通用不锈钢</a:t>
                      </a:r>
                      <a:endParaRPr lang="zh-CN" altLang="en-US" sz="1400"/>
                    </a:p>
                  </a:txBody>
                  <a:tcPr/>
                </a:tc>
                <a:tc>
                  <a:txBody>
                    <a:bodyPr/>
                    <a:p>
                      <a:pPr algn="l">
                        <a:buClrTx/>
                        <a:buSzTx/>
                        <a:buFontTx/>
                        <a:buNone/>
                      </a:pPr>
                      <a:r>
                        <a:rPr lang="zh-CN" altLang="en-US" sz="1400"/>
                        <a:t>炭素工具钢</a:t>
                      </a:r>
                      <a:endParaRPr lang="zh-CN" altLang="en-US" sz="1400"/>
                    </a:p>
                  </a:txBody>
                  <a:tcPr/>
                </a:tc>
              </a:tr>
              <a:tr h="381000">
                <a:tc>
                  <a:txBody>
                    <a:bodyPr/>
                    <a:p>
                      <a:pPr>
                        <a:buNone/>
                      </a:pPr>
                      <a:r>
                        <a:rPr lang="zh-CN" altLang="en-US" sz="1600"/>
                        <a:t>合金工具钢</a:t>
                      </a:r>
                      <a:endParaRPr lang="zh-CN" altLang="en-US" sz="1600"/>
                    </a:p>
                  </a:txBody>
                  <a:tcPr/>
                </a:tc>
                <a:tc>
                  <a:txBody>
                    <a:bodyPr/>
                    <a:p>
                      <a:pPr>
                        <a:buNone/>
                      </a:pPr>
                      <a:r>
                        <a:rPr lang="zh-CN" altLang="en-US" sz="1400"/>
                        <a:t>CFRP管、GFRP管</a:t>
                      </a:r>
                      <a:endParaRPr lang="zh-CN" altLang="en-US" sz="1400"/>
                    </a:p>
                  </a:txBody>
                  <a:tcPr/>
                </a:tc>
                <a:tc>
                  <a:txBody>
                    <a:bodyPr/>
                    <a:p>
                      <a:pPr>
                        <a:buNone/>
                      </a:pPr>
                      <a:r>
                        <a:rPr lang="zh-CN" altLang="en-US" sz="1400">
                          <a:sym typeface="+mn-ea"/>
                        </a:rPr>
                        <a:t>CFRP管、GFRP管</a:t>
                      </a:r>
                      <a:endParaRPr lang="zh-CN" altLang="en-US" sz="1400">
                        <a:sym typeface="+mn-ea"/>
                      </a:endParaRPr>
                    </a:p>
                  </a:txBody>
                  <a:tcPr/>
                </a:tc>
              </a:tr>
              <a:tr h="381000">
                <a:tc>
                  <a:txBody>
                    <a:bodyPr/>
                    <a:p>
                      <a:pPr algn="l">
                        <a:buClrTx/>
                        <a:buSzTx/>
                        <a:buFontTx/>
                        <a:buNone/>
                      </a:pPr>
                      <a:r>
                        <a:rPr lang="zh-CN" altLang="en-US" sz="1400"/>
                        <a:t>铬钼铸钢</a:t>
                      </a:r>
                      <a:endParaRPr lang="zh-CN" altLang="en-US" sz="1400"/>
                    </a:p>
                  </a:txBody>
                  <a:tcPr/>
                </a:tc>
                <a:tc>
                  <a:txBody>
                    <a:bodyPr/>
                    <a:p>
                      <a:pPr algn="l">
                        <a:buClrTx/>
                        <a:buSzTx/>
                        <a:buFontTx/>
                        <a:buNone/>
                      </a:pPr>
                      <a:endParaRPr lang="zh-CN" altLang="en-US" sz="1400"/>
                    </a:p>
                  </a:txBody>
                  <a:tcPr/>
                </a:tc>
                <a:tc>
                  <a:txBody>
                    <a:bodyPr/>
                    <a:p>
                      <a:pPr algn="l">
                        <a:buClrTx/>
                        <a:buSzTx/>
                        <a:buFontTx/>
                        <a:buNone/>
                      </a:pPr>
                      <a:r>
                        <a:rPr lang="zh-CN" altLang="en-US" sz="1400"/>
                        <a:t>不锈钢</a:t>
                      </a:r>
                      <a:endParaRPr lang="zh-CN" altLang="en-US" sz="1400"/>
                    </a:p>
                  </a:txBody>
                  <a:tcPr/>
                </a:tc>
              </a:tr>
              <a:tr h="381000">
                <a:tc>
                  <a:txBody>
                    <a:bodyPr/>
                    <a:p>
                      <a:pPr algn="l">
                        <a:buClrTx/>
                        <a:buSzTx/>
                        <a:buFontTx/>
                        <a:buNone/>
                      </a:pPr>
                      <a:r>
                        <a:rPr lang="zh-CN" altLang="en-US" sz="1400"/>
                        <a:t>铝</a:t>
                      </a:r>
                      <a:endParaRPr lang="zh-CN" altLang="en-US" sz="1400"/>
                    </a:p>
                  </a:txBody>
                  <a:tcPr/>
                </a:tc>
                <a:tc>
                  <a:txBody>
                    <a:bodyPr/>
                    <a:p>
                      <a:pPr>
                        <a:buNone/>
                      </a:pPr>
                      <a:endParaRPr lang="zh-CN" altLang="en-US" sz="1600"/>
                    </a:p>
                  </a:txBody>
                  <a:tcPr/>
                </a:tc>
                <a:tc>
                  <a:txBody>
                    <a:bodyPr/>
                    <a:p>
                      <a:pPr algn="l">
                        <a:buClrTx/>
                        <a:buSzTx/>
                        <a:buFontTx/>
                        <a:buNone/>
                      </a:pPr>
                      <a:r>
                        <a:rPr lang="zh-CN" altLang="en-US" sz="1400"/>
                        <a:t>铝</a:t>
                      </a:r>
                      <a:endParaRPr lang="zh-CN" altLang="en-US" sz="1400"/>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2.3 </a:t>
            </a:r>
            <a:r>
              <a:rPr lang="zh-CN" altLang="zh-CN" sz="1400"/>
              <a:t>胶辊辊芯</a:t>
            </a:r>
            <a:endParaRPr lang="en-US"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2" name="文本框 1"/>
          <p:cNvSpPr txBox="1"/>
          <p:nvPr/>
        </p:nvSpPr>
        <p:spPr>
          <a:xfrm>
            <a:off x="815340" y="1268730"/>
            <a:ext cx="7861300" cy="1706880"/>
          </a:xfrm>
          <a:prstGeom prst="rect">
            <a:avLst/>
          </a:prstGeom>
          <a:noFill/>
        </p:spPr>
        <p:txBody>
          <a:bodyPr wrap="square" rtlCol="0">
            <a:spAutoFit/>
          </a:bodyPr>
          <a:p>
            <a:r>
              <a:rPr lang="en-US" altLang="zh-CN" sz="1400"/>
              <a:t>2.3.1.</a:t>
            </a:r>
            <a:r>
              <a:rPr lang="zh-CN" altLang="zh-CN" sz="1400"/>
              <a:t>静平衡</a:t>
            </a:r>
            <a:r>
              <a:rPr lang="zh-CN" altLang="zh-CN" sz="1200"/>
              <a:t>（Static Balance）</a:t>
            </a:r>
            <a:r>
              <a:rPr lang="en-US" altLang="zh-CN" sz="1400"/>
              <a:t>:</a:t>
            </a:r>
            <a:endParaRPr lang="en-US" altLang="zh-CN" sz="1400"/>
          </a:p>
          <a:p>
            <a:endParaRPr lang="en-US" altLang="zh-CN" sz="1400"/>
          </a:p>
          <a:p>
            <a:r>
              <a:rPr lang="en-US" altLang="zh-CN" sz="1400"/>
              <a:t>静平衡是构成辊体的材料的负荷分配不均匀而发生的现象。</a:t>
            </a:r>
            <a:endParaRPr lang="en-US" altLang="zh-CN" sz="1400"/>
          </a:p>
          <a:p>
            <a:pPr>
              <a:lnSpc>
                <a:spcPct val="150000"/>
              </a:lnSpc>
            </a:pPr>
            <a:endParaRPr lang="en-US" altLang="zh-CN" sz="1400"/>
          </a:p>
          <a:p>
            <a:pPr>
              <a:lnSpc>
                <a:spcPct val="150000"/>
              </a:lnSpc>
            </a:pPr>
            <a:r>
              <a:rPr lang="en-US" altLang="zh-CN" sz="1400"/>
              <a:t>　如图用尖角支撑胶辊两端时，重的一方会往下转。修正方法是，在轻的一方加重或者重的一方减重来修正</a:t>
            </a:r>
            <a:r>
              <a:rPr lang="zh-CN" altLang="en-US" sz="1400"/>
              <a:t>。</a:t>
            </a:r>
            <a:endParaRPr lang="en-US" altLang="zh-CN" sz="1400"/>
          </a:p>
        </p:txBody>
      </p:sp>
      <p:pic>
        <p:nvPicPr>
          <p:cNvPr id="5" name="图片 4"/>
          <p:cNvPicPr>
            <a:picLocks noChangeAspect="1"/>
          </p:cNvPicPr>
          <p:nvPr/>
        </p:nvPicPr>
        <p:blipFill>
          <a:blip r:embed="rId1"/>
          <a:stretch>
            <a:fillRect/>
          </a:stretch>
        </p:blipFill>
        <p:spPr>
          <a:xfrm>
            <a:off x="3319780" y="3248025"/>
            <a:ext cx="2066925" cy="133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2.3 </a:t>
            </a:r>
            <a:r>
              <a:rPr lang="zh-CN" altLang="zh-CN" sz="1400"/>
              <a:t>胶辊辊芯</a:t>
            </a:r>
            <a:endParaRPr lang="en-US"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2" name="文本框 1"/>
          <p:cNvSpPr txBox="1"/>
          <p:nvPr/>
        </p:nvSpPr>
        <p:spPr>
          <a:xfrm>
            <a:off x="815340" y="1268730"/>
            <a:ext cx="7861300" cy="1198880"/>
          </a:xfrm>
          <a:prstGeom prst="rect">
            <a:avLst/>
          </a:prstGeom>
          <a:noFill/>
        </p:spPr>
        <p:txBody>
          <a:bodyPr wrap="square" rtlCol="0">
            <a:spAutoFit/>
          </a:bodyPr>
          <a:p>
            <a:pPr>
              <a:lnSpc>
                <a:spcPct val="150000"/>
              </a:lnSpc>
            </a:pPr>
            <a:r>
              <a:rPr lang="en-US" sz="1600"/>
              <a:t>2.3.</a:t>
            </a:r>
            <a:r>
              <a:rPr altLang="zh-CN" sz="1600"/>
              <a:t>2.动平衡</a:t>
            </a:r>
            <a:r>
              <a:rPr altLang="zh-CN" sz="1400"/>
              <a:t>（Kinetic Balance）</a:t>
            </a:r>
            <a:endParaRPr altLang="zh-CN" sz="1600"/>
          </a:p>
          <a:p>
            <a:pPr>
              <a:lnSpc>
                <a:spcPct val="150000"/>
              </a:lnSpc>
            </a:pPr>
            <a:r>
              <a:rPr altLang="zh-CN"/>
              <a:t>    </a:t>
            </a:r>
            <a:r>
              <a:rPr altLang="zh-CN" sz="1400"/>
              <a:t>动平衡是辊体回转时发生的。其不平衡量表现为让辊体往相同方向摆动的离心力。动平衡和修正方法是，把滚轮表面分360等分，在不平衡的位置上进行重量调整。</a:t>
            </a:r>
            <a:endParaRPr altLang="zh-CN" sz="1400"/>
          </a:p>
        </p:txBody>
      </p:sp>
      <p:pic>
        <p:nvPicPr>
          <p:cNvPr id="4" name="图片 3"/>
          <p:cNvPicPr>
            <a:picLocks noChangeAspect="1"/>
          </p:cNvPicPr>
          <p:nvPr/>
        </p:nvPicPr>
        <p:blipFill>
          <a:blip r:embed="rId1"/>
          <a:stretch>
            <a:fillRect/>
          </a:stretch>
        </p:blipFill>
        <p:spPr>
          <a:xfrm>
            <a:off x="3569970" y="2406650"/>
            <a:ext cx="2066925" cy="1333500"/>
          </a:xfrm>
          <a:prstGeom prst="rect">
            <a:avLst/>
          </a:prstGeom>
        </p:spPr>
      </p:pic>
      <p:sp>
        <p:nvSpPr>
          <p:cNvPr id="6" name="文本框 5"/>
          <p:cNvSpPr txBox="1"/>
          <p:nvPr/>
        </p:nvSpPr>
        <p:spPr>
          <a:xfrm>
            <a:off x="962025" y="3654425"/>
            <a:ext cx="6994525" cy="1060450"/>
          </a:xfrm>
          <a:prstGeom prst="rect">
            <a:avLst/>
          </a:prstGeom>
          <a:noFill/>
        </p:spPr>
        <p:txBody>
          <a:bodyPr wrap="square" rtlCol="0">
            <a:spAutoFit/>
          </a:bodyPr>
          <a:p>
            <a:pPr>
              <a:lnSpc>
                <a:spcPct val="150000"/>
              </a:lnSpc>
            </a:pPr>
            <a:r>
              <a:rPr lang="en-US" altLang="zh-CN" sz="1400"/>
              <a:t>      </a:t>
            </a:r>
            <a:r>
              <a:rPr lang="zh-CN" altLang="en-US" sz="1400"/>
              <a:t>辊体的平衡是非常重要的，制作辊芯的时候，根据使用用途根据情况做静平衡，但关于动平衡没有客户指定，一般是不做动平衡。通常，400m/min推荐G6.3等级，速度400~1500m/min推存采用G2.5等级。</a:t>
            </a:r>
            <a:endParaRPr lang="zh-CN" altLang="en-US" sz="1400"/>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2.4 </a:t>
            </a:r>
            <a:r>
              <a:rPr lang="zh-CN" altLang="zh-CN" sz="1400"/>
              <a:t>胶辊形状</a:t>
            </a:r>
            <a:endParaRPr lang="en-US"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5" name="文本框 4"/>
          <p:cNvSpPr txBox="1"/>
          <p:nvPr/>
        </p:nvSpPr>
        <p:spPr>
          <a:xfrm>
            <a:off x="920115" y="1216025"/>
            <a:ext cx="7684135" cy="2030095"/>
          </a:xfrm>
          <a:prstGeom prst="rect">
            <a:avLst/>
          </a:prstGeom>
          <a:noFill/>
        </p:spPr>
        <p:txBody>
          <a:bodyPr wrap="square" rtlCol="0">
            <a:spAutoFit/>
          </a:bodyPr>
          <a:p>
            <a:pPr>
              <a:lnSpc>
                <a:spcPct val="150000"/>
              </a:lnSpc>
            </a:pPr>
            <a:r>
              <a:rPr lang="zh-CN" altLang="en-US" sz="1400"/>
              <a:t>中高：是胶辊的中心和两端附近位置间(通常是距离两端50mm的点)的直径差。</a:t>
            </a:r>
            <a:endParaRPr lang="zh-CN" altLang="en-US" sz="1400"/>
          </a:p>
          <a:p>
            <a:pPr>
              <a:lnSpc>
                <a:spcPct val="150000"/>
              </a:lnSpc>
            </a:pPr>
            <a:endParaRPr lang="zh-CN" altLang="en-US" sz="1400"/>
          </a:p>
          <a:p>
            <a:pPr>
              <a:lnSpc>
                <a:spcPct val="150000"/>
              </a:lnSpc>
            </a:pPr>
            <a:r>
              <a:rPr lang="zh-CN" altLang="en-US" sz="1400"/>
              <a:t>作用：</a:t>
            </a:r>
            <a:endParaRPr lang="zh-CN" altLang="en-US" sz="1400"/>
          </a:p>
          <a:p>
            <a:pPr>
              <a:lnSpc>
                <a:spcPct val="150000"/>
              </a:lnSpc>
            </a:pPr>
            <a:r>
              <a:rPr lang="zh-CN" altLang="en-US" sz="1400"/>
              <a:t>　a.在操作过程中修正胶辊本体的挠度 (使其与对压材料均等接触)</a:t>
            </a:r>
            <a:endParaRPr lang="zh-CN" altLang="en-US" sz="1400"/>
          </a:p>
          <a:p>
            <a:pPr>
              <a:lnSpc>
                <a:spcPct val="150000"/>
              </a:lnSpc>
            </a:pPr>
            <a:r>
              <a:rPr lang="zh-CN" altLang="en-US" sz="1400"/>
              <a:t>　b.可以使布，木板，纸张等的进行最佳的线性通过（防止蛇行或弯曲现象）</a:t>
            </a:r>
            <a:endParaRPr lang="zh-CN" altLang="en-US" sz="1400"/>
          </a:p>
          <a:p>
            <a:pPr>
              <a:lnSpc>
                <a:spcPct val="150000"/>
              </a:lnSpc>
            </a:pPr>
            <a:r>
              <a:rPr lang="zh-CN" altLang="en-US" sz="1400"/>
              <a:t> 在辊体长径比（L/D，胶辊面长/胶辊直径）较大或使用压力较大的生产工艺中，较为广泛的采用</a:t>
            </a:r>
            <a:endParaRPr lang="zh-CN" altLang="en-US" sz="1400"/>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2.4 </a:t>
            </a:r>
            <a:r>
              <a:rPr lang="zh-CN" altLang="zh-CN" sz="1400"/>
              <a:t>胶辊形状</a:t>
            </a:r>
            <a:endParaRPr lang="en-US"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5" name="文本框 4"/>
          <p:cNvSpPr txBox="1"/>
          <p:nvPr/>
        </p:nvSpPr>
        <p:spPr>
          <a:xfrm>
            <a:off x="920115" y="1216025"/>
            <a:ext cx="7684135" cy="414020"/>
          </a:xfrm>
          <a:prstGeom prst="rect">
            <a:avLst/>
          </a:prstGeom>
          <a:noFill/>
        </p:spPr>
        <p:txBody>
          <a:bodyPr wrap="square" rtlCol="0">
            <a:spAutoFit/>
          </a:bodyPr>
          <a:p>
            <a:pPr>
              <a:lnSpc>
                <a:spcPct val="150000"/>
              </a:lnSpc>
            </a:pPr>
            <a:r>
              <a:rPr lang="en-US" altLang="zh-CN" sz="1400"/>
              <a:t>2.4.1 </a:t>
            </a:r>
            <a:r>
              <a:rPr lang="zh-CN" altLang="en-US" sz="1400"/>
              <a:t>中高的种类 </a:t>
            </a:r>
            <a:endParaRPr lang="zh-CN" altLang="en-US" sz="1400"/>
          </a:p>
        </p:txBody>
      </p:sp>
      <p:pic>
        <p:nvPicPr>
          <p:cNvPr id="2" name="图片 1"/>
          <p:cNvPicPr>
            <a:picLocks noChangeAspect="1"/>
          </p:cNvPicPr>
          <p:nvPr/>
        </p:nvPicPr>
        <p:blipFill>
          <a:blip r:embed="rId1"/>
          <a:stretch>
            <a:fillRect/>
          </a:stretch>
        </p:blipFill>
        <p:spPr>
          <a:xfrm>
            <a:off x="962025" y="1805305"/>
            <a:ext cx="7036435" cy="1533525"/>
          </a:xfrm>
          <a:prstGeom prst="rect">
            <a:avLst/>
          </a:prstGeom>
        </p:spPr>
      </p:pic>
      <p:sp>
        <p:nvSpPr>
          <p:cNvPr id="4" name="文本框 3"/>
          <p:cNvSpPr txBox="1"/>
          <p:nvPr/>
        </p:nvSpPr>
        <p:spPr>
          <a:xfrm>
            <a:off x="817245" y="3457575"/>
            <a:ext cx="7683500" cy="1168400"/>
          </a:xfrm>
          <a:prstGeom prst="rect">
            <a:avLst/>
          </a:prstGeom>
          <a:noFill/>
        </p:spPr>
        <p:txBody>
          <a:bodyPr wrap="square" rtlCol="0" anchor="t">
            <a:spAutoFit/>
          </a:bodyPr>
          <a:p>
            <a:r>
              <a:rPr lang="en-US" altLang="zh-CN" sz="1400"/>
              <a:t>2.4.2</a:t>
            </a:r>
            <a:r>
              <a:rPr lang="zh-CN" altLang="en-US" sz="1400"/>
              <a:t>中高的精度</a:t>
            </a:r>
            <a:endParaRPr lang="zh-CN" altLang="en-US" sz="1400"/>
          </a:p>
          <a:p>
            <a:endParaRPr lang="zh-CN" altLang="en-US" sz="1400"/>
          </a:p>
          <a:p>
            <a:pPr>
              <a:lnSpc>
                <a:spcPct val="150000"/>
              </a:lnSpc>
            </a:pPr>
            <a:r>
              <a:rPr lang="zh-CN" altLang="en-US" sz="1400"/>
              <a:t>　　中高的精度因胶辊长径比、橡胶层的种类、胶层厚度、工况状态，中高加工量以及橡胶层硬度而不同。一般中高加工量在0.05mm以内。</a:t>
            </a:r>
            <a:endParaRPr lang="zh-CN" altLang="en-US" sz="1400"/>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2.5 </a:t>
            </a:r>
            <a:r>
              <a:rPr lang="zh-CN" altLang="en-US" sz="1400"/>
              <a:t>橡胶材质特性</a:t>
            </a:r>
            <a:endParaRPr lang="zh-CN" altLang="en-US"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6" name="文本框 5"/>
          <p:cNvSpPr txBox="1"/>
          <p:nvPr/>
        </p:nvSpPr>
        <p:spPr>
          <a:xfrm>
            <a:off x="962025" y="1155065"/>
            <a:ext cx="7080250" cy="737235"/>
          </a:xfrm>
          <a:prstGeom prst="rect">
            <a:avLst/>
          </a:prstGeom>
          <a:noFill/>
        </p:spPr>
        <p:txBody>
          <a:bodyPr wrap="square" rtlCol="0" anchor="t">
            <a:spAutoFit/>
          </a:bodyPr>
          <a:p>
            <a:pPr>
              <a:lnSpc>
                <a:spcPct val="150000"/>
              </a:lnSpc>
            </a:pPr>
            <a:r>
              <a:rPr lang="zh-CN" altLang="en-US" sz="1400"/>
              <a:t>我公司具有代表性的胶辊包胶用橡胶材质种类和特性如下表。</a:t>
            </a:r>
            <a:endParaRPr lang="zh-CN" altLang="en-US" sz="1400"/>
          </a:p>
          <a:p>
            <a:pPr>
              <a:lnSpc>
                <a:spcPct val="150000"/>
              </a:lnSpc>
            </a:pPr>
            <a:r>
              <a:rPr lang="zh-CN" altLang="en-US" sz="1400"/>
              <a:t>◎…优 ○…良 △…可 ×…不可</a:t>
            </a:r>
            <a:endParaRPr lang="zh-CN" altLang="en-US" sz="1400"/>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2.5 </a:t>
            </a:r>
            <a:r>
              <a:rPr lang="zh-CN" altLang="en-US" sz="1400"/>
              <a:t>橡胶材质特性</a:t>
            </a:r>
            <a:endParaRPr lang="zh-CN" altLang="en-US"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pic>
        <p:nvPicPr>
          <p:cNvPr id="2" name="图片 1"/>
          <p:cNvPicPr>
            <a:picLocks noChangeAspect="1"/>
          </p:cNvPicPr>
          <p:nvPr/>
        </p:nvPicPr>
        <p:blipFill>
          <a:blip r:embed="rId1"/>
          <a:stretch>
            <a:fillRect/>
          </a:stretch>
        </p:blipFill>
        <p:spPr>
          <a:xfrm>
            <a:off x="2190115" y="1083945"/>
            <a:ext cx="5391785" cy="36937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2.5 </a:t>
            </a:r>
            <a:r>
              <a:rPr lang="zh-CN" altLang="en-US" sz="1400"/>
              <a:t>橡胶材质特性</a:t>
            </a:r>
            <a:endParaRPr lang="zh-CN" altLang="en-US"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pic>
        <p:nvPicPr>
          <p:cNvPr id="4" name="图片 3"/>
          <p:cNvPicPr>
            <a:picLocks noChangeAspect="1"/>
          </p:cNvPicPr>
          <p:nvPr/>
        </p:nvPicPr>
        <p:blipFill>
          <a:blip r:embed="rId1"/>
          <a:stretch>
            <a:fillRect/>
          </a:stretch>
        </p:blipFill>
        <p:spPr>
          <a:xfrm>
            <a:off x="1781810" y="2051050"/>
            <a:ext cx="5646420" cy="2800985"/>
          </a:xfrm>
          <a:prstGeom prst="rect">
            <a:avLst/>
          </a:prstGeom>
        </p:spPr>
      </p:pic>
      <p:pic>
        <p:nvPicPr>
          <p:cNvPr id="5" name="图片 4"/>
          <p:cNvPicPr>
            <a:picLocks noChangeAspect="1"/>
          </p:cNvPicPr>
          <p:nvPr/>
        </p:nvPicPr>
        <p:blipFill>
          <a:blip r:embed="rId2"/>
          <a:stretch>
            <a:fillRect/>
          </a:stretch>
        </p:blipFill>
        <p:spPr>
          <a:xfrm>
            <a:off x="1805940" y="1132840"/>
            <a:ext cx="5622925" cy="9423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2.6 橡胶硬度</a:t>
            </a:r>
            <a:endParaRPr lang="en-US"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2" name="文本框 1"/>
          <p:cNvSpPr txBox="1"/>
          <p:nvPr/>
        </p:nvSpPr>
        <p:spPr>
          <a:xfrm>
            <a:off x="817245" y="1155065"/>
            <a:ext cx="7310755" cy="3538220"/>
          </a:xfrm>
          <a:prstGeom prst="rect">
            <a:avLst/>
          </a:prstGeom>
          <a:noFill/>
        </p:spPr>
        <p:txBody>
          <a:bodyPr wrap="square" rtlCol="0" anchor="t">
            <a:spAutoFit/>
          </a:bodyPr>
          <a:p>
            <a:pPr>
              <a:lnSpc>
                <a:spcPct val="150000"/>
              </a:lnSpc>
            </a:pPr>
            <a:r>
              <a:rPr lang="zh-CN" altLang="en-US" sz="1400"/>
              <a:t> 胶辊的硬度是能简单预知使用过程中的胶辊的压缩变形特性的唯一标准。</a:t>
            </a:r>
            <a:endParaRPr lang="zh-CN" altLang="en-US" sz="1400"/>
          </a:p>
          <a:p>
            <a:pPr>
              <a:lnSpc>
                <a:spcPct val="200000"/>
              </a:lnSpc>
            </a:pPr>
            <a:r>
              <a:rPr lang="zh-CN" altLang="en-US" sz="1400"/>
              <a:t> 即硬度决定胶辊间隙的大小，对胶辊和接触体的接触时间有影响。</a:t>
            </a:r>
            <a:endParaRPr lang="zh-CN" altLang="en-US" sz="1400"/>
          </a:p>
          <a:p>
            <a:pPr>
              <a:lnSpc>
                <a:spcPct val="200000"/>
              </a:lnSpc>
            </a:pPr>
            <a:r>
              <a:rPr lang="en-US" altLang="zh-CN" sz="1400"/>
              <a:t>2.6.</a:t>
            </a:r>
            <a:r>
              <a:rPr lang="zh-CN" altLang="en-US" sz="1400"/>
              <a:t>1. 检测工具</a:t>
            </a:r>
            <a:endParaRPr lang="zh-CN" altLang="en-US" sz="1400"/>
          </a:p>
          <a:p>
            <a:pPr>
              <a:lnSpc>
                <a:spcPct val="150000"/>
              </a:lnSpc>
            </a:pPr>
            <a:r>
              <a:rPr lang="zh-CN" altLang="en-US" sz="1400"/>
              <a:t>  一般软质材质用硬度计A型（邵氏A）。</a:t>
            </a:r>
            <a:endParaRPr lang="zh-CN" altLang="en-US" sz="1400"/>
          </a:p>
          <a:p>
            <a:pPr>
              <a:lnSpc>
                <a:spcPct val="150000"/>
              </a:lnSpc>
            </a:pPr>
            <a:r>
              <a:rPr lang="en-US" altLang="zh-CN" sz="1400"/>
              <a:t>2.6.2 </a:t>
            </a:r>
            <a:r>
              <a:rPr lang="zh-CN" altLang="en-US" sz="1400"/>
              <a:t>关于温度对橡胶硬度的影响</a:t>
            </a:r>
            <a:endParaRPr lang="zh-CN" altLang="en-US" sz="1400"/>
          </a:p>
          <a:p>
            <a:pPr>
              <a:lnSpc>
                <a:spcPct val="150000"/>
              </a:lnSpc>
            </a:pPr>
            <a:r>
              <a:rPr lang="zh-CN" altLang="en-US" sz="1400"/>
              <a:t>　　通常橡胶材质随着温度的上升硬度会下降。因此硬度的比较需要在同一温度下进行。</a:t>
            </a:r>
            <a:endParaRPr lang="zh-CN" altLang="en-US" sz="1400"/>
          </a:p>
          <a:p>
            <a:pPr>
              <a:lnSpc>
                <a:spcPct val="150000"/>
              </a:lnSpc>
            </a:pPr>
            <a:r>
              <a:rPr lang="zh-CN" altLang="en-US" sz="1400"/>
              <a:t>　　原则上硬度测定时的环境温度规定在23 ± 2℃。</a:t>
            </a:r>
            <a:endParaRPr lang="zh-CN" altLang="en-US" sz="1400"/>
          </a:p>
          <a:p>
            <a:pPr>
              <a:lnSpc>
                <a:spcPct val="150000"/>
              </a:lnSpc>
            </a:pPr>
            <a:r>
              <a:rPr lang="en-US" altLang="zh-CN" sz="1400"/>
              <a:t>2.6.3</a:t>
            </a:r>
            <a:r>
              <a:rPr lang="zh-CN" altLang="en-US" sz="1400"/>
              <a:t>.关于测定时的个人差</a:t>
            </a:r>
            <a:endParaRPr lang="zh-CN" altLang="en-US" sz="1400"/>
          </a:p>
          <a:p>
            <a:pPr>
              <a:lnSpc>
                <a:spcPct val="150000"/>
              </a:lnSpc>
            </a:pPr>
            <a:r>
              <a:rPr lang="zh-CN" altLang="en-US" sz="1400"/>
              <a:t>　因硬度计的加压力，加压速度，加压角度，刻度读取等个人差异，测定值多少会发生差异。</a:t>
            </a:r>
            <a:endParaRPr lang="zh-CN" altLang="en-US" sz="1400"/>
          </a:p>
          <a:p>
            <a:pPr>
              <a:lnSpc>
                <a:spcPct val="150000"/>
              </a:lnSpc>
            </a:pPr>
            <a:r>
              <a:rPr lang="zh-CN" altLang="en-US" sz="1400"/>
              <a:t>针对这种情况，我公司内部规定测定值的允许误差范围为±3。</a:t>
            </a:r>
            <a:endParaRPr lang="zh-CN" altLang="en-US" sz="1400"/>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gy6"/>
          <p:cNvPicPr>
            <a:picLocks noChangeAspect="1"/>
          </p:cNvPicPr>
          <p:nvPr/>
        </p:nvPicPr>
        <p:blipFill>
          <a:blip r:embed="rId1">
            <a:lum bright="36000" contrast="-42000"/>
          </a:blip>
          <a:stretch>
            <a:fillRect/>
          </a:stretch>
        </p:blipFill>
        <p:spPr>
          <a:xfrm>
            <a:off x="589915" y="998855"/>
            <a:ext cx="7870825" cy="3646170"/>
          </a:xfrm>
          <a:prstGeom prst="rect">
            <a:avLst/>
          </a:prstGeom>
          <a:effectLst>
            <a:softEdge rad="127000"/>
          </a:effectLst>
        </p:spPr>
      </p:pic>
      <p:sp>
        <p:nvSpPr>
          <p:cNvPr id="13" name="标题 12"/>
          <p:cNvSpPr>
            <a:spLocks noGrp="1"/>
          </p:cNvSpPr>
          <p:nvPr>
            <p:ph type="title"/>
          </p:nvPr>
        </p:nvSpPr>
        <p:spPr>
          <a:xfrm>
            <a:off x="962025" y="267785"/>
            <a:ext cx="6230620" cy="330200"/>
          </a:xfrm>
        </p:spPr>
        <p:txBody>
          <a:bodyPr/>
          <a:lstStyle/>
          <a:p>
            <a:r>
              <a:rPr lang="en-US" altLang="zh-CN" dirty="0" smtClean="0"/>
              <a:t>    </a:t>
            </a:r>
            <a:r>
              <a:rPr altLang="zh-CN" dirty="0" smtClean="0"/>
              <a:t>认识思德 </a:t>
            </a:r>
            <a:r>
              <a:rPr altLang="zh-CN" sz="1600" dirty="0" smtClean="0"/>
              <a:t>  </a:t>
            </a:r>
            <a:r>
              <a:rPr lang="en-US" altLang="zh-CN" sz="1200" dirty="0" smtClean="0"/>
              <a:t>About us</a:t>
            </a:r>
            <a:endParaRPr lang="en-US"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1.1 </a:t>
            </a:r>
            <a:r>
              <a:rPr lang="zh-CN" altLang="en-US" sz="1400"/>
              <a:t>公司简介</a:t>
            </a:r>
            <a:endParaRPr lang="zh-CN" altLang="en-US"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12" name="文本框 11"/>
          <p:cNvSpPr txBox="1"/>
          <p:nvPr/>
        </p:nvSpPr>
        <p:spPr>
          <a:xfrm>
            <a:off x="695960" y="1296670"/>
            <a:ext cx="7693660" cy="2353310"/>
          </a:xfrm>
          <a:prstGeom prst="rect">
            <a:avLst/>
          </a:prstGeom>
          <a:noFill/>
        </p:spPr>
        <p:txBody>
          <a:bodyPr wrap="square" rtlCol="0">
            <a:spAutoFit/>
          </a:bodyPr>
          <a:p>
            <a:pPr>
              <a:lnSpc>
                <a:spcPct val="150000"/>
              </a:lnSpc>
            </a:pPr>
            <a:r>
              <a:rPr lang="en-US" altLang="zh-CN"/>
              <a:t>       </a:t>
            </a:r>
            <a:r>
              <a:rPr lang="zh-CN" altLang="en-US" sz="1400">
                <a:solidFill>
                  <a:schemeClr val="tx1"/>
                </a:solidFill>
                <a:effectLst>
                  <a:outerShdw blurRad="38100" dist="19050" dir="2700000" algn="tl" rotWithShape="0">
                    <a:schemeClr val="dk1">
                      <a:alpha val="40000"/>
                    </a:schemeClr>
                  </a:outerShdw>
                </a:effectLst>
              </a:rPr>
              <a:t>上海思德胶辊制造有限公司是一家集科研开发、生产销售和技术咨询为一体的高新技术企业。公司专注产品研发和品质创新，秉承德国先进技术，不断根据市场需求研发，设计和制造新型优质胶辊，增加胶辊生产的工艺及配方；专业为各类工业行业配套生产耐溶剂，耐酸碱，耐高温（常温~315°C），抗静电等特殊要求的橡胶辊（固体硅胶，液体硅胶，三元乙丙橡胶，丁腈胶，氯丁胶，UV专用胶），胶辊硬度从邵氏15°~100°。</a:t>
            </a:r>
            <a:endParaRPr lang="zh-CN" altLang="en-US">
              <a:solidFill>
                <a:schemeClr val="tx1"/>
              </a:solidFill>
              <a:effectLst>
                <a:outerShdw blurRad="38100" dist="19050" dir="2700000" algn="tl" rotWithShape="0">
                  <a:schemeClr val="dk1">
                    <a:alpha val="40000"/>
                  </a:schemeClr>
                </a:outerShdw>
              </a:effectLst>
            </a:endParaRPr>
          </a:p>
          <a:p>
            <a:endParaRPr lang="zh-CN" altLang="en-US"/>
          </a:p>
          <a:p>
            <a:r>
              <a:rPr lang="zh-CN" altLang="en-US"/>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2.7 </a:t>
            </a:r>
            <a:r>
              <a:rPr lang="zh-CN" altLang="zh-CN" sz="1400"/>
              <a:t>特殊表面加工</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5" name="文本框 4"/>
          <p:cNvSpPr txBox="1"/>
          <p:nvPr/>
        </p:nvSpPr>
        <p:spPr>
          <a:xfrm>
            <a:off x="1339215" y="1217295"/>
            <a:ext cx="6339205" cy="3692525"/>
          </a:xfrm>
          <a:prstGeom prst="rect">
            <a:avLst/>
          </a:prstGeom>
          <a:noFill/>
        </p:spPr>
        <p:txBody>
          <a:bodyPr wrap="square" rtlCol="0">
            <a:spAutoFit/>
          </a:bodyPr>
          <a:p>
            <a:pPr>
              <a:lnSpc>
                <a:spcPct val="150000"/>
              </a:lnSpc>
            </a:pPr>
            <a:r>
              <a:rPr lang="zh-CN" altLang="en-US" sz="1600"/>
              <a:t>特殊表面加工：</a:t>
            </a:r>
            <a:endParaRPr lang="zh-CN" altLang="en-US"/>
          </a:p>
          <a:p>
            <a:pPr>
              <a:lnSpc>
                <a:spcPct val="150000"/>
              </a:lnSpc>
            </a:pPr>
            <a:r>
              <a:rPr lang="zh-CN" altLang="en-US" sz="1400"/>
              <a:t>开槽加工、螺旋纹加工及低表面能处理（防粘）等工艺。</a:t>
            </a:r>
            <a:endParaRPr lang="zh-CN" altLang="en-US" sz="1400"/>
          </a:p>
          <a:p>
            <a:pPr>
              <a:lnSpc>
                <a:spcPct val="150000"/>
              </a:lnSpc>
            </a:pPr>
            <a:r>
              <a:rPr lang="zh-CN" altLang="en-US" sz="1400"/>
              <a:t>目的：</a:t>
            </a:r>
            <a:endParaRPr lang="zh-CN" altLang="en-US" sz="1400"/>
          </a:p>
          <a:p>
            <a:pPr>
              <a:lnSpc>
                <a:spcPct val="150000"/>
              </a:lnSpc>
            </a:pPr>
            <a:r>
              <a:rPr lang="zh-CN" altLang="en-US" sz="1400"/>
              <a:t> ① 增加涂布量　</a:t>
            </a:r>
            <a:endParaRPr lang="zh-CN" altLang="en-US" sz="1400"/>
          </a:p>
          <a:p>
            <a:pPr>
              <a:lnSpc>
                <a:spcPct val="150000"/>
              </a:lnSpc>
            </a:pPr>
            <a:r>
              <a:rPr lang="zh-CN" altLang="en-US" sz="1400"/>
              <a:t> ② 伸展纸张，薄膜的皱纹　</a:t>
            </a:r>
            <a:endParaRPr lang="zh-CN" altLang="en-US" sz="1400"/>
          </a:p>
          <a:p>
            <a:pPr>
              <a:lnSpc>
                <a:spcPct val="150000"/>
              </a:lnSpc>
            </a:pPr>
            <a:r>
              <a:rPr lang="zh-CN" altLang="en-US" sz="1400"/>
              <a:t> ③ 防止传送带打滑及蛇行　</a:t>
            </a:r>
            <a:endParaRPr lang="zh-CN" altLang="en-US" sz="1400"/>
          </a:p>
          <a:p>
            <a:pPr>
              <a:lnSpc>
                <a:spcPct val="150000"/>
              </a:lnSpc>
            </a:pPr>
            <a:r>
              <a:rPr lang="zh-CN" altLang="en-US" sz="1400"/>
              <a:t> ④ 塑料等的成型　</a:t>
            </a:r>
            <a:endParaRPr lang="zh-CN" altLang="en-US" sz="1400"/>
          </a:p>
          <a:p>
            <a:pPr>
              <a:lnSpc>
                <a:spcPct val="150000"/>
              </a:lnSpc>
            </a:pPr>
            <a:r>
              <a:rPr lang="zh-CN" altLang="en-US" sz="1400"/>
              <a:t> ⑤ 助胶辊放热　　</a:t>
            </a:r>
            <a:endParaRPr lang="zh-CN" altLang="en-US" sz="1400"/>
          </a:p>
          <a:p>
            <a:pPr>
              <a:lnSpc>
                <a:spcPct val="150000"/>
              </a:lnSpc>
            </a:pPr>
            <a:r>
              <a:rPr lang="zh-CN" altLang="en-US" sz="1400"/>
              <a:t> ⑥ 赋予胶辊柔软度　</a:t>
            </a:r>
            <a:endParaRPr lang="zh-CN" altLang="en-US" sz="1400"/>
          </a:p>
          <a:p>
            <a:pPr>
              <a:lnSpc>
                <a:spcPct val="150000"/>
              </a:lnSpc>
            </a:pPr>
            <a:r>
              <a:rPr lang="zh-CN" altLang="en-US" sz="1400"/>
              <a:t> ⑦ 增加摩擦系数　</a:t>
            </a:r>
            <a:endParaRPr lang="zh-CN" altLang="en-US" sz="1400"/>
          </a:p>
          <a:p>
            <a:pPr>
              <a:lnSpc>
                <a:spcPct val="150000"/>
              </a:lnSpc>
            </a:pPr>
            <a:r>
              <a:rPr lang="zh-CN" altLang="en-US" sz="1400"/>
              <a:t> ⑧ 提高薄膜，纸张的适合性</a:t>
            </a:r>
            <a:endParaRPr lang="zh-CN" altLang="en-US" sz="1400"/>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2.7 </a:t>
            </a:r>
            <a:r>
              <a:rPr lang="zh-CN" altLang="zh-CN" sz="1400"/>
              <a:t>特殊表面加工</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pic>
        <p:nvPicPr>
          <p:cNvPr id="2" name="图片 1"/>
          <p:cNvPicPr>
            <a:picLocks noChangeAspect="1"/>
          </p:cNvPicPr>
          <p:nvPr/>
        </p:nvPicPr>
        <p:blipFill>
          <a:blip r:embed="rId1"/>
          <a:stretch>
            <a:fillRect/>
          </a:stretch>
        </p:blipFill>
        <p:spPr>
          <a:xfrm>
            <a:off x="2685415" y="1130935"/>
            <a:ext cx="3773170" cy="3637280"/>
          </a:xfrm>
          <a:prstGeom prst="rect">
            <a:avLst/>
          </a:prstGeom>
        </p:spPr>
      </p:pic>
      <p:sp>
        <p:nvSpPr>
          <p:cNvPr id="4" name="文本框 3"/>
          <p:cNvSpPr txBox="1"/>
          <p:nvPr/>
        </p:nvSpPr>
        <p:spPr>
          <a:xfrm>
            <a:off x="6458585" y="3931285"/>
            <a:ext cx="2540000" cy="783590"/>
          </a:xfrm>
          <a:prstGeom prst="rect">
            <a:avLst/>
          </a:prstGeom>
          <a:noFill/>
        </p:spPr>
        <p:txBody>
          <a:bodyPr wrap="square" rtlCol="0" anchor="t">
            <a:spAutoFit/>
          </a:bodyPr>
          <a:p>
            <a:pPr>
              <a:lnSpc>
                <a:spcPct val="150000"/>
              </a:lnSpc>
            </a:pPr>
            <a:r>
              <a:rPr lang="en-US" altLang="zh-CN" sz="1000"/>
              <a:t>D</a:t>
            </a:r>
            <a:r>
              <a:rPr lang="zh-CN" altLang="en-US" sz="1000"/>
              <a:t>：深度            </a:t>
            </a:r>
            <a:r>
              <a:rPr lang="en-US" altLang="zh-CN" sz="1000"/>
              <a:t>R</a:t>
            </a:r>
            <a:r>
              <a:rPr lang="zh-CN" altLang="en-US" sz="1000"/>
              <a:t>：半径</a:t>
            </a:r>
            <a:endParaRPr lang="zh-CN" altLang="en-US" sz="1000"/>
          </a:p>
          <a:p>
            <a:pPr>
              <a:lnSpc>
                <a:spcPct val="150000"/>
              </a:lnSpc>
            </a:pPr>
            <a:r>
              <a:rPr lang="zh-CN" altLang="en-US" sz="1000"/>
              <a:t> F：山状间距… W：槽宽 </a:t>
            </a:r>
            <a:endParaRPr lang="zh-CN" altLang="en-US" sz="1000"/>
          </a:p>
          <a:p>
            <a:pPr>
              <a:lnSpc>
                <a:spcPct val="150000"/>
              </a:lnSpc>
            </a:pPr>
            <a:r>
              <a:rPr lang="zh-CN" altLang="en-US" sz="1000"/>
              <a:t> P：螺距</a:t>
            </a:r>
            <a:endParaRPr lang="zh-CN" altLang="en-US" sz="1000"/>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2.7 </a:t>
            </a:r>
            <a:r>
              <a:rPr lang="zh-CN" altLang="zh-CN" sz="1400"/>
              <a:t>特殊表面加工</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graphicFrame>
        <p:nvGraphicFramePr>
          <p:cNvPr id="5" name="表格 4"/>
          <p:cNvGraphicFramePr/>
          <p:nvPr/>
        </p:nvGraphicFramePr>
        <p:xfrm>
          <a:off x="1371600" y="1238250"/>
          <a:ext cx="6398895" cy="3270885"/>
        </p:xfrm>
        <a:graphic>
          <a:graphicData uri="http://schemas.openxmlformats.org/drawingml/2006/table">
            <a:tbl>
              <a:tblPr firstRow="1" bandRow="1">
                <a:tableStyleId>{5C22544A-7EE6-4342-B048-85BDC9FD1C3A}</a:tableStyleId>
              </a:tblPr>
              <a:tblGrid>
                <a:gridCol w="1009015"/>
                <a:gridCol w="1161415"/>
                <a:gridCol w="4228465"/>
              </a:tblGrid>
              <a:tr h="381000">
                <a:tc>
                  <a:txBody>
                    <a:bodyPr/>
                    <a:p>
                      <a:pPr algn="ctr">
                        <a:buNone/>
                      </a:pPr>
                      <a:r>
                        <a:rPr lang="zh-CN" altLang="en-US" sz="1400"/>
                        <a:t>名称</a:t>
                      </a:r>
                      <a:endParaRPr lang="zh-CN" altLang="en-US" sz="1400"/>
                    </a:p>
                  </a:txBody>
                  <a:tcPr/>
                </a:tc>
                <a:tc>
                  <a:txBody>
                    <a:bodyPr/>
                    <a:p>
                      <a:pPr algn="ctr">
                        <a:buNone/>
                      </a:pPr>
                      <a:r>
                        <a:rPr lang="zh-CN" altLang="en-US" sz="1400"/>
                        <a:t>平面图（槽状）</a:t>
                      </a:r>
                      <a:endParaRPr lang="zh-CN" altLang="en-US" sz="1400"/>
                    </a:p>
                  </a:txBody>
                  <a:tcPr/>
                </a:tc>
                <a:tc>
                  <a:txBody>
                    <a:bodyPr/>
                    <a:p>
                      <a:pPr algn="ctr">
                        <a:buNone/>
                      </a:pPr>
                      <a:r>
                        <a:rPr lang="zh-CN" altLang="en-US" sz="1400"/>
                        <a:t>目的和用途</a:t>
                      </a:r>
                      <a:endParaRPr lang="zh-CN" altLang="en-US" sz="1400"/>
                    </a:p>
                  </a:txBody>
                  <a:tcPr/>
                </a:tc>
              </a:tr>
              <a:tr h="381000">
                <a:tc>
                  <a:txBody>
                    <a:bodyPr/>
                    <a:p>
                      <a:pPr>
                        <a:buNone/>
                      </a:pPr>
                      <a:r>
                        <a:rPr lang="zh-CN" altLang="en-US" sz="1600"/>
                        <a:t>纵槽</a:t>
                      </a:r>
                      <a:endParaRPr lang="zh-CN" altLang="en-US" sz="1600"/>
                    </a:p>
                  </a:txBody>
                  <a:tcPr/>
                </a:tc>
                <a:tc>
                  <a:txBody>
                    <a:bodyPr/>
                    <a:p>
                      <a:pPr>
                        <a:buNone/>
                      </a:pPr>
                      <a:endParaRPr lang="zh-CN" altLang="en-US"/>
                    </a:p>
                  </a:txBody>
                  <a:tcPr/>
                </a:tc>
                <a:tc>
                  <a:txBody>
                    <a:bodyPr/>
                    <a:p>
                      <a:pPr>
                        <a:buNone/>
                      </a:pPr>
                      <a:r>
                        <a:rPr lang="zh-CN" altLang="en-US" sz="1200"/>
                        <a:t>单独纵槽，用途…瓦楞纸箱（输纸辊）（定货指示）需要槽数要</a:t>
                      </a:r>
                      <a:endParaRPr lang="zh-CN" altLang="en-US" sz="1200"/>
                    </a:p>
                  </a:txBody>
                  <a:tcPr/>
                </a:tc>
              </a:tr>
              <a:tr h="396240">
                <a:tc>
                  <a:txBody>
                    <a:bodyPr/>
                    <a:p>
                      <a:pPr>
                        <a:buNone/>
                      </a:pPr>
                      <a:r>
                        <a:rPr lang="zh-CN" altLang="en-US" sz="1400"/>
                        <a:t>横槽</a:t>
                      </a:r>
                      <a:endParaRPr lang="zh-CN" altLang="en-US" sz="1400"/>
                    </a:p>
                  </a:txBody>
                  <a:tcPr/>
                </a:tc>
                <a:tc>
                  <a:txBody>
                    <a:bodyPr/>
                    <a:p>
                      <a:pPr>
                        <a:buNone/>
                      </a:pPr>
                      <a:endParaRPr lang="zh-CN" altLang="en-US"/>
                    </a:p>
                  </a:txBody>
                  <a:tcPr/>
                </a:tc>
                <a:tc>
                  <a:txBody>
                    <a:bodyPr/>
                    <a:p>
                      <a:pPr>
                        <a:buNone/>
                      </a:pPr>
                      <a:r>
                        <a:rPr lang="zh-CN" altLang="en-US" sz="1200"/>
                        <a:t>单独纵槽</a:t>
                      </a:r>
                      <a:r>
                        <a:rPr lang="en-US" altLang="zh-CN" sz="1200"/>
                        <a:t>,</a:t>
                      </a:r>
                      <a:r>
                        <a:rPr lang="zh-CN" altLang="en-US" sz="1200"/>
                        <a:t>用途…瓦楞纸箱（输纸辊） （定货指示）需要槽数要</a:t>
                      </a:r>
                      <a:endParaRPr lang="zh-CN" altLang="en-US" sz="1200"/>
                    </a:p>
                  </a:txBody>
                  <a:tcPr/>
                </a:tc>
              </a:tr>
              <a:tr h="396240">
                <a:tc>
                  <a:txBody>
                    <a:bodyPr/>
                    <a:p>
                      <a:pPr>
                        <a:buNone/>
                      </a:pPr>
                      <a:r>
                        <a:rPr lang="zh-CN" altLang="en-US" sz="1400"/>
                        <a:t>螺旋状槽</a:t>
                      </a:r>
                      <a:endParaRPr lang="zh-CN" altLang="en-US" sz="1400"/>
                    </a:p>
                  </a:txBody>
                  <a:tcPr/>
                </a:tc>
                <a:tc>
                  <a:txBody>
                    <a:bodyPr/>
                    <a:p>
                      <a:pPr>
                        <a:buNone/>
                      </a:pPr>
                      <a:endParaRPr lang="zh-CN" altLang="en-US"/>
                    </a:p>
                  </a:txBody>
                  <a:tcPr/>
                </a:tc>
                <a:tc>
                  <a:txBody>
                    <a:bodyPr/>
                    <a:p>
                      <a:pPr>
                        <a:buNone/>
                      </a:pPr>
                      <a:r>
                        <a:rPr lang="zh-CN" altLang="en-US" sz="1200"/>
                        <a:t>用途</a:t>
                      </a:r>
                      <a:r>
                        <a:rPr lang="en-US" altLang="zh-CN" sz="1200"/>
                        <a:t>:</a:t>
                      </a:r>
                      <a:r>
                        <a:rPr lang="zh-CN" altLang="en-US" sz="1200"/>
                        <a:t>三合板，钢板等.砂带抛光机用辊 （定货指示）需要曹数要螺旋角度</a:t>
                      </a:r>
                      <a:endParaRPr lang="zh-CN" altLang="en-US" sz="1200"/>
                    </a:p>
                  </a:txBody>
                  <a:tcPr/>
                </a:tc>
              </a:tr>
              <a:tr h="405765">
                <a:tc>
                  <a:txBody>
                    <a:bodyPr/>
                    <a:p>
                      <a:pPr>
                        <a:buNone/>
                      </a:pPr>
                      <a:r>
                        <a:rPr lang="zh-CN" altLang="en-US" sz="1400"/>
                        <a:t>双螺旋槽</a:t>
                      </a:r>
                      <a:endParaRPr lang="zh-CN" altLang="en-US" sz="1400"/>
                    </a:p>
                  </a:txBody>
                  <a:tcPr/>
                </a:tc>
                <a:tc>
                  <a:txBody>
                    <a:bodyPr/>
                    <a:p>
                      <a:pPr>
                        <a:buNone/>
                      </a:pPr>
                      <a:endParaRPr lang="zh-CN" altLang="en-US"/>
                    </a:p>
                  </a:txBody>
                  <a:tcPr/>
                </a:tc>
                <a:tc>
                  <a:txBody>
                    <a:bodyPr/>
                    <a:p>
                      <a:pPr>
                        <a:buNone/>
                      </a:pPr>
                      <a:r>
                        <a:rPr lang="zh-CN" altLang="en-US" sz="1200"/>
                        <a:t>（多条螺旋中心分配槽）用途…三合板，钢板等</a:t>
                      </a:r>
                      <a:r>
                        <a:rPr lang="en-US" altLang="zh-CN" sz="1200"/>
                        <a:t>.</a:t>
                      </a:r>
                      <a:r>
                        <a:rPr lang="zh-CN" altLang="en-US" sz="1200"/>
                        <a:t>砂带抛光机用辊各种薄膜用辊 （定货指示）需要曹数要螺旋角度</a:t>
                      </a:r>
                      <a:endParaRPr lang="zh-CN" altLang="en-US" sz="1200"/>
                    </a:p>
                  </a:txBody>
                  <a:tcPr/>
                </a:tc>
              </a:tr>
              <a:tr h="527685">
                <a:tc>
                  <a:txBody>
                    <a:bodyPr/>
                    <a:p>
                      <a:pPr>
                        <a:buNone/>
                      </a:pPr>
                      <a:r>
                        <a:rPr lang="zh-CN" altLang="en-US" sz="1400"/>
                        <a:t>螺旋齿形槽</a:t>
                      </a:r>
                      <a:endParaRPr lang="zh-CN" altLang="en-US" sz="1400"/>
                    </a:p>
                  </a:txBody>
                  <a:tcPr/>
                </a:tc>
                <a:tc>
                  <a:txBody>
                    <a:bodyPr/>
                    <a:p>
                      <a:pPr>
                        <a:buNone/>
                      </a:pPr>
                      <a:endParaRPr lang="zh-CN" altLang="en-US"/>
                    </a:p>
                  </a:txBody>
                  <a:tcPr/>
                </a:tc>
                <a:tc>
                  <a:txBody>
                    <a:bodyPr/>
                    <a:p>
                      <a:pPr>
                        <a:buNone/>
                      </a:pPr>
                      <a:r>
                        <a:rPr lang="zh-CN" altLang="en-US" sz="1200"/>
                        <a:t>（多条螺旋槽）一条及多条螺旋槽）,用途…造纸，染色等.螺旋齿辊,各种导辊, （定货指示）需要曹数要螺旋角度</a:t>
                      </a:r>
                      <a:endParaRPr lang="zh-CN" altLang="en-US" sz="1200"/>
                    </a:p>
                  </a:txBody>
                  <a:tcPr/>
                </a:tc>
              </a:tr>
              <a:tr h="381000">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bl>
          </a:graphicData>
        </a:graphic>
      </p:graphicFrame>
      <p:pic>
        <p:nvPicPr>
          <p:cNvPr id="7" name="图片 6" descr="6.7"/>
          <p:cNvPicPr>
            <a:picLocks noChangeAspect="1"/>
          </p:cNvPicPr>
          <p:nvPr/>
        </p:nvPicPr>
        <p:blipFill>
          <a:blip r:embed="rId1"/>
          <a:stretch>
            <a:fillRect/>
          </a:stretch>
        </p:blipFill>
        <p:spPr>
          <a:xfrm>
            <a:off x="2437765" y="1839595"/>
            <a:ext cx="938530" cy="356235"/>
          </a:xfrm>
          <a:prstGeom prst="rect">
            <a:avLst/>
          </a:prstGeom>
        </p:spPr>
      </p:pic>
      <p:pic>
        <p:nvPicPr>
          <p:cNvPr id="8" name="图片 7"/>
          <p:cNvPicPr>
            <a:picLocks noChangeAspect="1"/>
          </p:cNvPicPr>
          <p:nvPr/>
        </p:nvPicPr>
        <p:blipFill>
          <a:blip r:embed="rId2"/>
          <a:stretch>
            <a:fillRect/>
          </a:stretch>
        </p:blipFill>
        <p:spPr>
          <a:xfrm>
            <a:off x="2437765" y="2267585"/>
            <a:ext cx="895350" cy="346075"/>
          </a:xfrm>
          <a:prstGeom prst="rect">
            <a:avLst/>
          </a:prstGeom>
        </p:spPr>
      </p:pic>
      <p:pic>
        <p:nvPicPr>
          <p:cNvPr id="12" name="图片 11"/>
          <p:cNvPicPr>
            <a:picLocks noChangeAspect="1"/>
          </p:cNvPicPr>
          <p:nvPr/>
        </p:nvPicPr>
        <p:blipFill>
          <a:blip r:embed="rId3"/>
          <a:stretch>
            <a:fillRect/>
          </a:stretch>
        </p:blipFill>
        <p:spPr>
          <a:xfrm>
            <a:off x="2437765" y="2757170"/>
            <a:ext cx="895350" cy="346075"/>
          </a:xfrm>
          <a:prstGeom prst="rect">
            <a:avLst/>
          </a:prstGeom>
        </p:spPr>
      </p:pic>
      <p:pic>
        <p:nvPicPr>
          <p:cNvPr id="14" name="图片 13"/>
          <p:cNvPicPr>
            <a:picLocks noChangeAspect="1"/>
          </p:cNvPicPr>
          <p:nvPr/>
        </p:nvPicPr>
        <p:blipFill>
          <a:blip r:embed="rId4"/>
          <a:stretch>
            <a:fillRect/>
          </a:stretch>
        </p:blipFill>
        <p:spPr>
          <a:xfrm>
            <a:off x="2457450" y="3187700"/>
            <a:ext cx="856615" cy="331470"/>
          </a:xfrm>
          <a:prstGeom prst="rect">
            <a:avLst/>
          </a:prstGeom>
        </p:spPr>
      </p:pic>
      <p:pic>
        <p:nvPicPr>
          <p:cNvPr id="15" name="图片 14"/>
          <p:cNvPicPr>
            <a:picLocks noChangeAspect="1"/>
          </p:cNvPicPr>
          <p:nvPr/>
        </p:nvPicPr>
        <p:blipFill>
          <a:blip r:embed="rId5"/>
          <a:stretch>
            <a:fillRect/>
          </a:stretch>
        </p:blipFill>
        <p:spPr>
          <a:xfrm>
            <a:off x="2477135" y="3669665"/>
            <a:ext cx="855980" cy="3308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2.7 </a:t>
            </a:r>
            <a:r>
              <a:rPr lang="zh-CN" altLang="zh-CN" sz="1400"/>
              <a:t>特殊表面加工</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graphicFrame>
        <p:nvGraphicFramePr>
          <p:cNvPr id="5" name="表格 4"/>
          <p:cNvGraphicFramePr/>
          <p:nvPr/>
        </p:nvGraphicFramePr>
        <p:xfrm>
          <a:off x="1371600" y="1238250"/>
          <a:ext cx="6398895" cy="3350895"/>
        </p:xfrm>
        <a:graphic>
          <a:graphicData uri="http://schemas.openxmlformats.org/drawingml/2006/table">
            <a:tbl>
              <a:tblPr firstRow="1" bandRow="1">
                <a:tableStyleId>{5C22544A-7EE6-4342-B048-85BDC9FD1C3A}</a:tableStyleId>
              </a:tblPr>
              <a:tblGrid>
                <a:gridCol w="1009015"/>
                <a:gridCol w="1161415"/>
                <a:gridCol w="4228465"/>
              </a:tblGrid>
              <a:tr h="381000">
                <a:tc>
                  <a:txBody>
                    <a:bodyPr/>
                    <a:p>
                      <a:pPr algn="ctr">
                        <a:buNone/>
                      </a:pPr>
                      <a:r>
                        <a:rPr lang="zh-CN" altLang="en-US" sz="1400"/>
                        <a:t>名称</a:t>
                      </a:r>
                      <a:endParaRPr lang="zh-CN" altLang="en-US" sz="1400"/>
                    </a:p>
                  </a:txBody>
                  <a:tcPr/>
                </a:tc>
                <a:tc>
                  <a:txBody>
                    <a:bodyPr/>
                    <a:p>
                      <a:pPr algn="ctr">
                        <a:buNone/>
                      </a:pPr>
                      <a:r>
                        <a:rPr lang="zh-CN" altLang="en-US" sz="1400"/>
                        <a:t>平面图（槽状）</a:t>
                      </a:r>
                      <a:endParaRPr lang="zh-CN" altLang="en-US" sz="1400"/>
                    </a:p>
                  </a:txBody>
                  <a:tcPr/>
                </a:tc>
                <a:tc>
                  <a:txBody>
                    <a:bodyPr/>
                    <a:p>
                      <a:pPr algn="ctr">
                        <a:buNone/>
                      </a:pPr>
                      <a:r>
                        <a:rPr lang="zh-CN" altLang="en-US" sz="1400"/>
                        <a:t>目的和用途</a:t>
                      </a:r>
                      <a:endParaRPr lang="zh-CN" altLang="en-US" sz="1400"/>
                    </a:p>
                  </a:txBody>
                  <a:tcPr/>
                </a:tc>
              </a:tr>
              <a:tr h="381000">
                <a:tc>
                  <a:txBody>
                    <a:bodyPr/>
                    <a:p>
                      <a:pPr>
                        <a:buNone/>
                      </a:pPr>
                      <a:r>
                        <a:rPr lang="zh-CN" altLang="en-US" sz="1400"/>
                        <a:t>网纹槽</a:t>
                      </a:r>
                      <a:endParaRPr lang="zh-CN" altLang="en-US" sz="1400"/>
                    </a:p>
                  </a:txBody>
                  <a:tcPr/>
                </a:tc>
                <a:tc>
                  <a:txBody>
                    <a:bodyPr/>
                    <a:p>
                      <a:pPr>
                        <a:buNone/>
                      </a:pPr>
                      <a:endParaRPr lang="zh-CN" altLang="en-US"/>
                    </a:p>
                  </a:txBody>
                  <a:tcPr/>
                </a:tc>
                <a:tc>
                  <a:txBody>
                    <a:bodyPr/>
                    <a:p>
                      <a:pPr>
                        <a:buNone/>
                      </a:pPr>
                      <a:r>
                        <a:rPr lang="zh-CN" altLang="en-US" sz="1200"/>
                        <a:t>（往复多条螺旋纹）用途…瓦楞纸箱，布等送料辊.各种薄膜用胶辊. （定货指示）需要曹数要螺旋角度</a:t>
                      </a:r>
                      <a:endParaRPr lang="zh-CN" altLang="en-US" sz="1200"/>
                    </a:p>
                  </a:txBody>
                  <a:tcPr/>
                </a:tc>
              </a:tr>
              <a:tr h="396240">
                <a:tc>
                  <a:txBody>
                    <a:bodyPr/>
                    <a:p>
                      <a:pPr>
                        <a:buNone/>
                      </a:pPr>
                      <a:r>
                        <a:rPr lang="zh-CN" altLang="en-US" sz="1400"/>
                        <a:t>螺纹切削槽</a:t>
                      </a:r>
                      <a:endParaRPr lang="zh-CN" altLang="en-US" sz="1400"/>
                    </a:p>
                  </a:txBody>
                  <a:tcPr/>
                </a:tc>
                <a:tc>
                  <a:txBody>
                    <a:bodyPr/>
                    <a:p>
                      <a:pPr>
                        <a:buNone/>
                      </a:pPr>
                      <a:endParaRPr lang="zh-CN" altLang="en-US"/>
                    </a:p>
                  </a:txBody>
                  <a:tcPr/>
                </a:tc>
                <a:tc>
                  <a:txBody>
                    <a:bodyPr/>
                    <a:p>
                      <a:pPr>
                        <a:buNone/>
                      </a:pPr>
                      <a:r>
                        <a:rPr lang="zh-CN" altLang="en-US" sz="1200"/>
                        <a:t>连续螺纹切削槽）目的…①用途…三合板，钢板合纸等的涂布辊 .</a:t>
                      </a:r>
                      <a:endParaRPr lang="zh-CN" altLang="en-US" sz="1200"/>
                    </a:p>
                    <a:p>
                      <a:pPr>
                        <a:buNone/>
                      </a:pPr>
                      <a:r>
                        <a:rPr lang="zh-CN" altLang="en-US" sz="1200"/>
                        <a:t>（订货指示）大约尺寸的山状数量（向左或向右）</a:t>
                      </a:r>
                      <a:endParaRPr lang="zh-CN" altLang="en-US" sz="1200"/>
                    </a:p>
                  </a:txBody>
                  <a:tcPr/>
                </a:tc>
              </a:tr>
              <a:tr h="405765">
                <a:tc>
                  <a:txBody>
                    <a:bodyPr/>
                    <a:p>
                      <a:pPr>
                        <a:buNone/>
                      </a:pPr>
                      <a:endParaRPr lang="zh-CN" altLang="en-US" sz="1400"/>
                    </a:p>
                  </a:txBody>
                  <a:tcPr/>
                </a:tc>
                <a:tc>
                  <a:txBody>
                    <a:bodyPr/>
                    <a:p>
                      <a:pPr>
                        <a:buNone/>
                      </a:pPr>
                      <a:endParaRPr lang="zh-CN" altLang="en-US"/>
                    </a:p>
                  </a:txBody>
                  <a:tcPr/>
                </a:tc>
                <a:tc>
                  <a:txBody>
                    <a:bodyPr/>
                    <a:p>
                      <a:pPr>
                        <a:buNone/>
                      </a:pPr>
                      <a:endParaRPr lang="zh-CN" altLang="en-US" sz="1200"/>
                    </a:p>
                  </a:txBody>
                  <a:tcPr/>
                </a:tc>
              </a:tr>
              <a:tr h="405765">
                <a:tc>
                  <a:txBody>
                    <a:bodyPr/>
                    <a:p>
                      <a:pPr>
                        <a:buNone/>
                      </a:pPr>
                      <a:endParaRPr lang="zh-CN" altLang="en-US" sz="1400"/>
                    </a:p>
                  </a:txBody>
                  <a:tcPr/>
                </a:tc>
                <a:tc>
                  <a:txBody>
                    <a:bodyPr/>
                    <a:p>
                      <a:pPr>
                        <a:buNone/>
                      </a:pPr>
                      <a:endParaRPr lang="zh-CN" altLang="en-US"/>
                    </a:p>
                  </a:txBody>
                  <a:tcPr/>
                </a:tc>
                <a:tc>
                  <a:txBody>
                    <a:bodyPr/>
                    <a:p>
                      <a:pPr>
                        <a:buNone/>
                      </a:pPr>
                      <a:endParaRPr lang="zh-CN" altLang="en-US" sz="1200"/>
                    </a:p>
                  </a:txBody>
                  <a:tcPr/>
                </a:tc>
              </a:tr>
              <a:tr h="527685">
                <a:tc>
                  <a:txBody>
                    <a:bodyPr/>
                    <a:p>
                      <a:pPr>
                        <a:buNone/>
                      </a:pPr>
                      <a:endParaRPr lang="zh-CN" altLang="en-US" sz="1400"/>
                    </a:p>
                  </a:txBody>
                  <a:tcPr/>
                </a:tc>
                <a:tc>
                  <a:txBody>
                    <a:bodyPr/>
                    <a:p>
                      <a:pPr>
                        <a:buNone/>
                      </a:pPr>
                      <a:endParaRPr lang="zh-CN" altLang="en-US"/>
                    </a:p>
                  </a:txBody>
                  <a:tcPr/>
                </a:tc>
                <a:tc>
                  <a:txBody>
                    <a:bodyPr/>
                    <a:p>
                      <a:pPr>
                        <a:buNone/>
                      </a:pPr>
                      <a:endParaRPr lang="zh-CN" altLang="en-US" sz="1200"/>
                    </a:p>
                  </a:txBody>
                  <a:tcPr/>
                </a:tc>
              </a:tr>
              <a:tr h="381000">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bl>
          </a:graphicData>
        </a:graphic>
      </p:graphicFrame>
      <p:pic>
        <p:nvPicPr>
          <p:cNvPr id="2" name="图片 1"/>
          <p:cNvPicPr>
            <a:picLocks noChangeAspect="1"/>
          </p:cNvPicPr>
          <p:nvPr/>
        </p:nvPicPr>
        <p:blipFill>
          <a:blip r:embed="rId1"/>
          <a:stretch>
            <a:fillRect/>
          </a:stretch>
        </p:blipFill>
        <p:spPr>
          <a:xfrm>
            <a:off x="2509520" y="1816735"/>
            <a:ext cx="820420" cy="316865"/>
          </a:xfrm>
          <a:prstGeom prst="rect">
            <a:avLst/>
          </a:prstGeom>
        </p:spPr>
      </p:pic>
      <p:pic>
        <p:nvPicPr>
          <p:cNvPr id="4" name="图片 3"/>
          <p:cNvPicPr>
            <a:picLocks noChangeAspect="1"/>
          </p:cNvPicPr>
          <p:nvPr/>
        </p:nvPicPr>
        <p:blipFill>
          <a:blip r:embed="rId2"/>
          <a:stretch>
            <a:fillRect/>
          </a:stretch>
        </p:blipFill>
        <p:spPr>
          <a:xfrm>
            <a:off x="2509520" y="2275205"/>
            <a:ext cx="816610" cy="3155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2.8  </a:t>
            </a:r>
            <a:r>
              <a:rPr lang="zh-CN" altLang="en-US" sz="1400"/>
              <a:t>完成加工精度</a:t>
            </a:r>
            <a:endParaRPr lang="zh-CN" altLang="en-US"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pic>
        <p:nvPicPr>
          <p:cNvPr id="6" name="图片 5"/>
          <p:cNvPicPr>
            <a:picLocks noChangeAspect="1"/>
          </p:cNvPicPr>
          <p:nvPr/>
        </p:nvPicPr>
        <p:blipFill>
          <a:blip r:embed="rId1"/>
          <a:stretch>
            <a:fillRect/>
          </a:stretch>
        </p:blipFill>
        <p:spPr>
          <a:xfrm>
            <a:off x="2223770" y="1155065"/>
            <a:ext cx="4618355" cy="36137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2.8  </a:t>
            </a:r>
            <a:r>
              <a:rPr lang="zh-CN" altLang="en-US" sz="1400"/>
              <a:t>完成加工精度</a:t>
            </a:r>
            <a:endParaRPr lang="zh-CN" altLang="en-US"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2" name="文本框 1"/>
          <p:cNvSpPr txBox="1"/>
          <p:nvPr/>
        </p:nvSpPr>
        <p:spPr>
          <a:xfrm>
            <a:off x="962025" y="1257935"/>
            <a:ext cx="7158355" cy="1814830"/>
          </a:xfrm>
          <a:prstGeom prst="rect">
            <a:avLst/>
          </a:prstGeom>
          <a:noFill/>
        </p:spPr>
        <p:txBody>
          <a:bodyPr wrap="square" rtlCol="0" anchor="t">
            <a:spAutoFit/>
          </a:bodyPr>
          <a:p>
            <a:r>
              <a:rPr lang="zh-CN" altLang="en-US" sz="1400"/>
              <a:t>※此数值为本公司一般橡胶材质的精度基准值。</a:t>
            </a:r>
            <a:endParaRPr lang="zh-CN" altLang="en-US" sz="1400"/>
          </a:p>
          <a:p>
            <a:endParaRPr lang="zh-CN" altLang="en-US" sz="1400"/>
          </a:p>
          <a:p>
            <a:r>
              <a:rPr lang="zh-CN" altLang="en-US" sz="1400"/>
              <a:t> 海绵材质，粘尘材质，软质橡胶材质以及软质聚氨酯等不适用于上述数值。</a:t>
            </a:r>
            <a:endParaRPr lang="zh-CN" altLang="en-US" sz="1400"/>
          </a:p>
          <a:p>
            <a:endParaRPr lang="zh-CN" altLang="en-US" sz="1400"/>
          </a:p>
          <a:p>
            <a:r>
              <a:rPr lang="zh-CN" altLang="en-US" sz="1400"/>
              <a:t>胶辊精度标准因业界，用途而分，个别检查项目要求高精度的情况下，请向本公司营业人员协商。</a:t>
            </a:r>
            <a:endParaRPr lang="zh-CN" altLang="en-US" sz="1400"/>
          </a:p>
          <a:p>
            <a:endParaRPr lang="zh-CN" altLang="en-US" sz="1400"/>
          </a:p>
          <a:p>
            <a:r>
              <a:rPr lang="zh-CN" altLang="en-US" sz="1400"/>
              <a:t>关于高精度的铁芯，胶辊的制作数值也请一并协商。</a:t>
            </a:r>
            <a:endParaRPr lang="zh-CN" altLang="en-US" sz="1400"/>
          </a:p>
        </p:txBody>
      </p:sp>
      <p:pic>
        <p:nvPicPr>
          <p:cNvPr id="4" name="图片 3"/>
          <p:cNvPicPr>
            <a:picLocks noChangeAspect="1"/>
          </p:cNvPicPr>
          <p:nvPr/>
        </p:nvPicPr>
        <p:blipFill>
          <a:blip r:embed="rId1"/>
          <a:stretch>
            <a:fillRect/>
          </a:stretch>
        </p:blipFill>
        <p:spPr>
          <a:xfrm>
            <a:off x="1647825" y="3272790"/>
            <a:ext cx="5619750" cy="1295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2.9  </a:t>
            </a:r>
            <a:r>
              <a:rPr lang="zh-CN" altLang="zh-CN" sz="1400"/>
              <a:t>使用注意事项</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5" name="文本框 4"/>
          <p:cNvSpPr txBox="1"/>
          <p:nvPr/>
        </p:nvSpPr>
        <p:spPr>
          <a:xfrm>
            <a:off x="1029970" y="1268095"/>
            <a:ext cx="7101840" cy="2306955"/>
          </a:xfrm>
          <a:prstGeom prst="rect">
            <a:avLst/>
          </a:prstGeom>
          <a:noFill/>
        </p:spPr>
        <p:txBody>
          <a:bodyPr wrap="square" rtlCol="0" anchor="t">
            <a:spAutoFit/>
          </a:bodyPr>
          <a:p>
            <a:pPr>
              <a:lnSpc>
                <a:spcPct val="200000"/>
              </a:lnSpc>
            </a:pPr>
            <a:r>
              <a:rPr lang="en-US" altLang="zh-CN" sz="1600"/>
              <a:t>2.9.1</a:t>
            </a:r>
            <a:r>
              <a:rPr lang="zh-CN" altLang="en-US" sz="1600"/>
              <a:t>移动及搬运</a:t>
            </a:r>
            <a:endParaRPr lang="zh-CN" altLang="en-US" sz="1600"/>
          </a:p>
          <a:p>
            <a:pPr>
              <a:lnSpc>
                <a:spcPct val="200000"/>
              </a:lnSpc>
            </a:pPr>
            <a:r>
              <a:rPr lang="zh-CN" altLang="en-US" sz="1400"/>
              <a:t>    胶辊在运输时，推荐使用结实的木箱。</a:t>
            </a:r>
            <a:endParaRPr lang="zh-CN" altLang="en-US" sz="1400"/>
          </a:p>
          <a:p>
            <a:pPr>
              <a:lnSpc>
                <a:spcPct val="150000"/>
              </a:lnSpc>
            </a:pPr>
            <a:r>
              <a:rPr lang="zh-CN" altLang="en-US" sz="1400"/>
              <a:t>　在起吊胶辊时将绳索挂在胶辊轴部，或用宽副带子挂在胶辊中心位置。胶辊面避开用链条或钢索来吊。为了避免轴面受损，最好将轴部保护起来操作。 </a:t>
            </a:r>
            <a:endParaRPr lang="zh-CN" altLang="en-US" sz="1400"/>
          </a:p>
          <a:p>
            <a:pPr>
              <a:lnSpc>
                <a:spcPct val="150000"/>
              </a:lnSpc>
            </a:pPr>
            <a:r>
              <a:rPr lang="zh-CN" altLang="en-US" sz="1400"/>
              <a:t>还应该注意从起吊装置等飞散的油滴落在胶辊表面上。如果油滴落到胶辊表面应迅速擦掉。 </a:t>
            </a:r>
            <a:endParaRPr lang="zh-CN" altLang="en-US" sz="1400"/>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2.9  </a:t>
            </a:r>
            <a:r>
              <a:rPr lang="zh-CN" altLang="zh-CN" sz="1400"/>
              <a:t>使用注意事项</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5" name="文本框 4"/>
          <p:cNvSpPr txBox="1"/>
          <p:nvPr/>
        </p:nvSpPr>
        <p:spPr>
          <a:xfrm>
            <a:off x="1029970" y="1268095"/>
            <a:ext cx="7101840" cy="3646170"/>
          </a:xfrm>
          <a:prstGeom prst="rect">
            <a:avLst/>
          </a:prstGeom>
          <a:noFill/>
        </p:spPr>
        <p:txBody>
          <a:bodyPr wrap="square" rtlCol="0" anchor="t">
            <a:spAutoFit/>
          </a:bodyPr>
          <a:p>
            <a:pPr>
              <a:lnSpc>
                <a:spcPct val="200000"/>
              </a:lnSpc>
            </a:pPr>
            <a:r>
              <a:rPr lang="en-US" altLang="zh-CN" sz="1600"/>
              <a:t>2.9.2 保管</a:t>
            </a:r>
            <a:endParaRPr lang="en-US" altLang="zh-CN" sz="1600"/>
          </a:p>
          <a:p>
            <a:pPr>
              <a:lnSpc>
                <a:spcPct val="200000"/>
              </a:lnSpc>
            </a:pPr>
            <a:r>
              <a:rPr lang="zh-CN" altLang="en-US" sz="1400"/>
              <a:t>      胶辊保管时一定要将轴部支撑，或站立放置。</a:t>
            </a:r>
            <a:endParaRPr lang="zh-CN" altLang="en-US" sz="1400"/>
          </a:p>
          <a:p>
            <a:pPr>
              <a:lnSpc>
                <a:spcPct val="150000"/>
              </a:lnSpc>
            </a:pPr>
            <a:r>
              <a:rPr lang="zh-CN" altLang="en-US" sz="1400"/>
              <a:t>胶辊的保管场所，冷暗处避开阳光直射的地方最为合适。但应避开放在发生臭氧的电器装置（电机，杀菌灯等）的旁边。</a:t>
            </a:r>
            <a:endParaRPr lang="zh-CN" altLang="en-US" sz="1400"/>
          </a:p>
          <a:p>
            <a:pPr>
              <a:lnSpc>
                <a:spcPct val="150000"/>
              </a:lnSpc>
            </a:pPr>
            <a:endParaRPr lang="zh-CN" altLang="en-US" sz="1400"/>
          </a:p>
          <a:p>
            <a:pPr>
              <a:lnSpc>
                <a:spcPct val="150000"/>
              </a:lnSpc>
            </a:pPr>
            <a:r>
              <a:rPr lang="zh-CN" altLang="en-US" sz="1400"/>
              <a:t>       保管时间超过6个月以上的胶辊建议再研磨。或者保管时将胶辊表面用纸等包裹，减少表面酸化裂化。</a:t>
            </a:r>
            <a:endParaRPr lang="zh-CN" altLang="en-US" sz="1400"/>
          </a:p>
          <a:p>
            <a:pPr>
              <a:lnSpc>
                <a:spcPct val="150000"/>
              </a:lnSpc>
            </a:pPr>
            <a:r>
              <a:rPr lang="zh-CN" altLang="en-US" sz="1400"/>
              <a:t>为了避免重量大的软质胶辊发生弯曲，应定期回转胶辊。</a:t>
            </a:r>
            <a:endParaRPr lang="zh-CN" altLang="en-US" sz="1400"/>
          </a:p>
          <a:p>
            <a:pPr>
              <a:lnSpc>
                <a:spcPct val="150000"/>
              </a:lnSpc>
            </a:pPr>
            <a:endParaRPr lang="zh-CN" altLang="en-US" sz="1400"/>
          </a:p>
          <a:p>
            <a:pPr>
              <a:lnSpc>
                <a:spcPct val="200000"/>
              </a:lnSpc>
            </a:pPr>
            <a:r>
              <a:rPr lang="zh-CN" altLang="en-US" sz="1200"/>
              <a:t>     </a:t>
            </a:r>
            <a:endParaRPr lang="zh-CN" altLang="en-US" sz="1200"/>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2.9  </a:t>
            </a:r>
            <a:r>
              <a:rPr lang="zh-CN" altLang="zh-CN" sz="1400"/>
              <a:t>使用注意事项</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5" name="文本框 4"/>
          <p:cNvSpPr txBox="1"/>
          <p:nvPr/>
        </p:nvSpPr>
        <p:spPr>
          <a:xfrm>
            <a:off x="1029970" y="1268095"/>
            <a:ext cx="7101840" cy="3169285"/>
          </a:xfrm>
          <a:prstGeom prst="rect">
            <a:avLst/>
          </a:prstGeom>
          <a:noFill/>
        </p:spPr>
        <p:txBody>
          <a:bodyPr wrap="square" rtlCol="0" anchor="t">
            <a:spAutoFit/>
          </a:bodyPr>
          <a:p>
            <a:pPr>
              <a:lnSpc>
                <a:spcPct val="200000"/>
              </a:lnSpc>
            </a:pPr>
            <a:r>
              <a:rPr lang="en-US" altLang="zh-CN" sz="1600"/>
              <a:t>2.9.3 </a:t>
            </a:r>
            <a:r>
              <a:rPr lang="zh-CN" altLang="zh-CN" sz="1600"/>
              <a:t>使用注意</a:t>
            </a:r>
            <a:endParaRPr lang="en-US" altLang="zh-CN" sz="1600"/>
          </a:p>
          <a:p>
            <a:pPr>
              <a:lnSpc>
                <a:spcPct val="200000"/>
              </a:lnSpc>
            </a:pPr>
            <a:r>
              <a:rPr lang="zh-CN" altLang="en-US" sz="1400"/>
              <a:t>      a.压力及速度</a:t>
            </a:r>
            <a:endParaRPr lang="zh-CN" altLang="en-US" sz="1400"/>
          </a:p>
          <a:p>
            <a:pPr>
              <a:lnSpc>
                <a:spcPct val="200000"/>
              </a:lnSpc>
            </a:pPr>
            <a:r>
              <a:rPr lang="zh-CN" altLang="en-US" sz="1400"/>
              <a:t>胶辊的承重能力是由胶辊的回转速度，橡胶材质的种类，橡胶硬度，橡胶厚度，温度条件，铁芯构造，使用药品等决定的，一般来说最大线压为100kgf/cm。</a:t>
            </a:r>
            <a:endParaRPr lang="zh-CN" altLang="en-US" sz="1400"/>
          </a:p>
          <a:p>
            <a:pPr>
              <a:lnSpc>
                <a:spcPct val="200000"/>
              </a:lnSpc>
            </a:pPr>
            <a:r>
              <a:rPr lang="zh-CN" altLang="en-US" sz="1400"/>
              <a:t> 根据运转条件，可以设计成超过以上的承重能力。</a:t>
            </a:r>
            <a:endParaRPr lang="zh-CN" altLang="en-US" sz="1400"/>
          </a:p>
          <a:p>
            <a:pPr>
              <a:lnSpc>
                <a:spcPct val="200000"/>
              </a:lnSpc>
            </a:pPr>
            <a:r>
              <a:rPr lang="zh-CN" altLang="en-US" sz="1400"/>
              <a:t>在高负重，高速运转其中任一条件下或两种条件下使用的胶辊，因辊隙而产生的滞后发热问题，铁芯构造设计成冷水冷却式，既安全又可使胶辊寿命持久。</a:t>
            </a:r>
            <a:r>
              <a:rPr lang="zh-CN" altLang="en-US" sz="1200"/>
              <a:t>     </a:t>
            </a:r>
            <a:endParaRPr lang="zh-CN" altLang="en-US" sz="1200"/>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2.9  </a:t>
            </a:r>
            <a:r>
              <a:rPr lang="zh-CN" altLang="zh-CN" sz="1400"/>
              <a:t>使用注意事项</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5" name="文本框 4"/>
          <p:cNvSpPr txBox="1"/>
          <p:nvPr/>
        </p:nvSpPr>
        <p:spPr>
          <a:xfrm>
            <a:off x="1029970" y="1268095"/>
            <a:ext cx="7101840" cy="2306955"/>
          </a:xfrm>
          <a:prstGeom prst="rect">
            <a:avLst/>
          </a:prstGeom>
          <a:noFill/>
        </p:spPr>
        <p:txBody>
          <a:bodyPr wrap="square" rtlCol="0" anchor="t">
            <a:spAutoFit/>
          </a:bodyPr>
          <a:p>
            <a:pPr>
              <a:lnSpc>
                <a:spcPct val="200000"/>
              </a:lnSpc>
            </a:pPr>
            <a:r>
              <a:rPr lang="en-US" altLang="zh-CN" sz="1600"/>
              <a:t>2.9.3 </a:t>
            </a:r>
            <a:r>
              <a:rPr lang="zh-CN" altLang="zh-CN" sz="1600"/>
              <a:t>使用注意</a:t>
            </a:r>
            <a:endParaRPr lang="en-US" altLang="zh-CN" sz="1600"/>
          </a:p>
          <a:p>
            <a:pPr>
              <a:lnSpc>
                <a:spcPct val="200000"/>
              </a:lnSpc>
            </a:pPr>
            <a:r>
              <a:rPr lang="zh-CN" altLang="en-US" sz="1400"/>
              <a:t>      b.温度</a:t>
            </a:r>
            <a:endParaRPr lang="zh-CN" altLang="en-US" sz="1400"/>
          </a:p>
          <a:p>
            <a:pPr>
              <a:lnSpc>
                <a:spcPct val="200000"/>
              </a:lnSpc>
            </a:pPr>
            <a:r>
              <a:rPr lang="zh-CN" altLang="en-US" sz="1400"/>
              <a:t>  在升温胶辊时要避免急剧加热。</a:t>
            </a:r>
            <a:endParaRPr lang="zh-CN" altLang="en-US" sz="1400"/>
          </a:p>
          <a:p>
            <a:pPr>
              <a:lnSpc>
                <a:spcPct val="200000"/>
              </a:lnSpc>
            </a:pPr>
            <a:r>
              <a:rPr lang="zh-CN" altLang="en-US" sz="1400"/>
              <a:t>  各种橡胶材质的耐热温度如橡胶材质特征表所示，在使用胶合线的耐热性相对逊色的材质时，须从胶辊芯内部进行冷却。</a:t>
            </a:r>
            <a:r>
              <a:rPr lang="zh-CN" altLang="en-US" sz="1200"/>
              <a:t> </a:t>
            </a:r>
            <a:endParaRPr lang="zh-CN" altLang="en-US" sz="1200"/>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dirty="0" smtClean="0"/>
              <a:t>    </a:t>
            </a:r>
            <a:r>
              <a:rPr altLang="zh-CN" dirty="0" smtClean="0"/>
              <a:t>认识思德 </a:t>
            </a:r>
            <a:r>
              <a:rPr altLang="zh-CN" sz="1600" dirty="0" smtClean="0"/>
              <a:t>  </a:t>
            </a:r>
            <a:r>
              <a:rPr lang="en-US" altLang="zh-CN" sz="1200" dirty="0" smtClean="0"/>
              <a:t>About us</a:t>
            </a:r>
            <a:endParaRPr lang="en-US"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1.1 </a:t>
            </a:r>
            <a:r>
              <a:rPr lang="zh-CN" altLang="en-US" sz="1400"/>
              <a:t>公司简介</a:t>
            </a:r>
            <a:endParaRPr lang="zh-CN" altLang="en-US"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pic>
        <p:nvPicPr>
          <p:cNvPr id="4" name="图片 3" descr="1 (2)"/>
          <p:cNvPicPr>
            <a:picLocks noChangeAspect="1"/>
          </p:cNvPicPr>
          <p:nvPr/>
        </p:nvPicPr>
        <p:blipFill>
          <a:blip r:embed="rId1"/>
          <a:stretch>
            <a:fillRect/>
          </a:stretch>
        </p:blipFill>
        <p:spPr>
          <a:xfrm>
            <a:off x="1380490" y="1211580"/>
            <a:ext cx="6000115" cy="3463290"/>
          </a:xfrm>
          <a:prstGeom prst="rect">
            <a:avLst/>
          </a:prstGeom>
          <a:effectLst>
            <a:softEdge rad="127000"/>
          </a:effectLst>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sz="1600" dirty="0" smtClean="0"/>
              <a:t>认识胶辊  </a:t>
            </a:r>
            <a:r>
              <a:rPr altLang="zh-CN" sz="1400" dirty="0" smtClean="0"/>
              <a:t> </a:t>
            </a:r>
            <a:r>
              <a:rPr altLang="zh-CN" sz="1200" dirty="0" smtClean="0"/>
              <a:t>Understanding Rubber Roller</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2.9  </a:t>
            </a:r>
            <a:r>
              <a:rPr lang="zh-CN" altLang="zh-CN" sz="1400"/>
              <a:t>使用注意事项</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5" name="文本框 4"/>
          <p:cNvSpPr txBox="1"/>
          <p:nvPr/>
        </p:nvSpPr>
        <p:spPr>
          <a:xfrm>
            <a:off x="1029970" y="1268095"/>
            <a:ext cx="7101840" cy="2861310"/>
          </a:xfrm>
          <a:prstGeom prst="rect">
            <a:avLst/>
          </a:prstGeom>
          <a:noFill/>
        </p:spPr>
        <p:txBody>
          <a:bodyPr wrap="square" rtlCol="0" anchor="t">
            <a:spAutoFit/>
          </a:bodyPr>
          <a:p>
            <a:pPr>
              <a:lnSpc>
                <a:spcPct val="200000"/>
              </a:lnSpc>
            </a:pPr>
            <a:r>
              <a:rPr lang="en-US" altLang="zh-CN" sz="1600"/>
              <a:t>2.9.3 </a:t>
            </a:r>
            <a:r>
              <a:rPr lang="zh-CN" altLang="zh-CN" sz="1600"/>
              <a:t>使用注意</a:t>
            </a:r>
            <a:endParaRPr lang="en-US" altLang="zh-CN" sz="1600"/>
          </a:p>
          <a:p>
            <a:pPr>
              <a:lnSpc>
                <a:spcPct val="200000"/>
              </a:lnSpc>
            </a:pPr>
            <a:r>
              <a:rPr lang="zh-CN" altLang="en-US" sz="1200"/>
              <a:t>3.化学药品</a:t>
            </a:r>
            <a:endParaRPr lang="zh-CN" altLang="en-US" sz="1400"/>
          </a:p>
          <a:p>
            <a:pPr>
              <a:lnSpc>
                <a:spcPct val="200000"/>
              </a:lnSpc>
            </a:pPr>
            <a:r>
              <a:rPr lang="zh-CN" altLang="en-US" sz="1200"/>
              <a:t>各种橡胶材质的对化学药品的耐久性如橡胶材质特征表所示，关于使用上的问题，请提供使用药品，我公司为您选择合适材质。</a:t>
            </a:r>
            <a:endParaRPr lang="zh-CN" altLang="en-US" sz="1200"/>
          </a:p>
          <a:p>
            <a:pPr>
              <a:lnSpc>
                <a:spcPct val="200000"/>
              </a:lnSpc>
            </a:pPr>
            <a:r>
              <a:rPr lang="zh-CN" altLang="en-US" sz="1200"/>
              <a:t>4.机械因素</a:t>
            </a:r>
            <a:endParaRPr lang="zh-CN" altLang="en-US" sz="1200"/>
          </a:p>
          <a:p>
            <a:pPr>
              <a:lnSpc>
                <a:spcPct val="200000"/>
              </a:lnSpc>
            </a:pPr>
            <a:r>
              <a:rPr lang="zh-CN" altLang="en-US" sz="1200"/>
              <a:t>轴，轴承，齿轮等磨损，偏负重，机械震动等会使胶辊表面产生异常磨损，导致胶辊寿命降低。不平衡胶辊或有挠度的胶辊也同样要注意。</a:t>
            </a:r>
            <a:endParaRPr lang="zh-CN" altLang="en-US" sz="1200"/>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1"/>
            </p:custDataLst>
          </p:nvPr>
        </p:nvCxnSpPr>
        <p:spPr>
          <a:xfrm>
            <a:off x="0" y="1438476"/>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2"/>
            </p:custDataLst>
          </p:nvPr>
        </p:nvCxnSpPr>
        <p:spPr>
          <a:xfrm>
            <a:off x="0" y="24709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3"/>
            </p:custDataLst>
          </p:nvPr>
        </p:nvSpPr>
        <p:spPr>
          <a:xfrm>
            <a:off x="3327449" y="1264024"/>
            <a:ext cx="2437720" cy="348900"/>
          </a:xfrm>
          <a:prstGeom prst="roundRect">
            <a:avLst>
              <a:gd name="adj" fmla="val 50000"/>
            </a:avLst>
          </a:prstGeom>
          <a:solidFill>
            <a:schemeClr val="accent1"/>
          </a:solidFill>
        </p:spPr>
        <p:txBody>
          <a:bodyPr wrap="square" lIns="0" tIns="0" rIns="0" bIns="0" rtlCol="0" anchor="ctr" anchorCtr="0">
            <a:noAutofit/>
          </a:bodyPr>
          <a:lstStyle/>
          <a:p>
            <a:pPr algn="ctr"/>
            <a:r>
              <a:rPr lang="en-US" altLang="zh-CN" sz="1990" dirty="0">
                <a:solidFill>
                  <a:srgbClr val="FFFFFF"/>
                </a:solidFill>
                <a:latin typeface="Arial" panose="020B0604020202020204" pitchFamily="34" charset="0"/>
                <a:ea typeface="微软雅黑" panose="020B0503020204020204" pitchFamily="34" charset="-122"/>
                <a:sym typeface="Arial" panose="020B0604020202020204" pitchFamily="34" charset="0"/>
              </a:rPr>
              <a:t>PART  3</a:t>
            </a:r>
            <a:endParaRPr lang="en-US" altLang="zh-CN" sz="199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MH_Entry_1"/>
          <p:cNvSpPr/>
          <p:nvPr>
            <p:custDataLst>
              <p:tags r:id="rId4"/>
            </p:custDataLst>
          </p:nvPr>
        </p:nvSpPr>
        <p:spPr>
          <a:xfrm>
            <a:off x="3079381" y="1792870"/>
            <a:ext cx="2933857" cy="5683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zh-CN" sz="256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应用与服务</a:t>
            </a:r>
            <a:endParaRPr lang="en-US" altLang="zh-CN" sz="256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14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    Applications and Services</a:t>
            </a:r>
            <a:endParaRPr lang="en-US" altLang="zh-CN" sz="114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bwMode="auto">
          <a:xfrm>
            <a:off x="2368245" y="266248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2" name="文本框 1"/>
          <p:cNvSpPr txBox="1"/>
          <p:nvPr/>
        </p:nvSpPr>
        <p:spPr>
          <a:xfrm>
            <a:off x="2618105" y="2612205"/>
            <a:ext cx="2607945" cy="306705"/>
          </a:xfrm>
          <a:prstGeom prst="rect">
            <a:avLst/>
          </a:prstGeom>
          <a:noFill/>
        </p:spPr>
        <p:txBody>
          <a:bodyPr wrap="square" rtlCol="0">
            <a:spAutoFit/>
          </a:bodyPr>
          <a:p>
            <a:r>
              <a:rPr lang="en-US" altLang="zh-CN" sz="1400"/>
              <a:t>3.1 </a:t>
            </a:r>
            <a:r>
              <a:rPr lang="zh-CN" altLang="en-US" sz="1400"/>
              <a:t>金属行业应用</a:t>
            </a:r>
            <a:endParaRPr lang="zh-CN" altLang="en-US" sz="1400"/>
          </a:p>
        </p:txBody>
      </p:sp>
      <p:sp>
        <p:nvSpPr>
          <p:cNvPr id="3" name="椭圆 2"/>
          <p:cNvSpPr/>
          <p:nvPr/>
        </p:nvSpPr>
        <p:spPr bwMode="auto">
          <a:xfrm>
            <a:off x="2368245" y="3021259"/>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5" name="文本框 4"/>
          <p:cNvSpPr txBox="1"/>
          <p:nvPr/>
        </p:nvSpPr>
        <p:spPr>
          <a:xfrm>
            <a:off x="2618105" y="2954470"/>
            <a:ext cx="2607945" cy="306705"/>
          </a:xfrm>
          <a:prstGeom prst="rect">
            <a:avLst/>
          </a:prstGeom>
          <a:noFill/>
        </p:spPr>
        <p:txBody>
          <a:bodyPr wrap="square" rtlCol="0">
            <a:spAutoFit/>
          </a:bodyPr>
          <a:p>
            <a:r>
              <a:rPr lang="en-US" altLang="zh-CN" sz="1400"/>
              <a:t>3.2 </a:t>
            </a:r>
            <a:r>
              <a:rPr lang="zh-CN" altLang="en-US" sz="1400"/>
              <a:t>薄膜行业应用</a:t>
            </a:r>
            <a:endParaRPr lang="zh-CN" altLang="en-US" sz="1400"/>
          </a:p>
        </p:txBody>
      </p:sp>
      <p:sp>
        <p:nvSpPr>
          <p:cNvPr id="9" name="椭圆 8"/>
          <p:cNvSpPr/>
          <p:nvPr/>
        </p:nvSpPr>
        <p:spPr bwMode="auto">
          <a:xfrm>
            <a:off x="2368245" y="336352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10" name="文本框 9"/>
          <p:cNvSpPr txBox="1"/>
          <p:nvPr/>
        </p:nvSpPr>
        <p:spPr>
          <a:xfrm>
            <a:off x="2618105" y="3296735"/>
            <a:ext cx="2607945" cy="306705"/>
          </a:xfrm>
          <a:prstGeom prst="rect">
            <a:avLst/>
          </a:prstGeom>
          <a:noFill/>
        </p:spPr>
        <p:txBody>
          <a:bodyPr wrap="square" rtlCol="0">
            <a:spAutoFit/>
          </a:bodyPr>
          <a:p>
            <a:r>
              <a:rPr lang="en-US" altLang="zh-CN" sz="1400"/>
              <a:t>3.3 </a:t>
            </a:r>
            <a:r>
              <a:rPr lang="zh-CN" altLang="en-US" sz="1400"/>
              <a:t>印刷行业应用</a:t>
            </a:r>
            <a:endParaRPr lang="zh-CN" altLang="en-US" sz="1400"/>
          </a:p>
        </p:txBody>
      </p:sp>
      <p:sp>
        <p:nvSpPr>
          <p:cNvPr id="11" name="椭圆 10"/>
          <p:cNvSpPr/>
          <p:nvPr/>
        </p:nvSpPr>
        <p:spPr bwMode="auto">
          <a:xfrm>
            <a:off x="2368245" y="3705789"/>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12" name="文本框 11"/>
          <p:cNvSpPr txBox="1"/>
          <p:nvPr/>
        </p:nvSpPr>
        <p:spPr>
          <a:xfrm>
            <a:off x="2618105" y="3639000"/>
            <a:ext cx="2607945" cy="306705"/>
          </a:xfrm>
          <a:prstGeom prst="rect">
            <a:avLst/>
          </a:prstGeom>
          <a:noFill/>
        </p:spPr>
        <p:txBody>
          <a:bodyPr wrap="square" rtlCol="0">
            <a:spAutoFit/>
          </a:bodyPr>
          <a:p>
            <a:r>
              <a:rPr lang="en-US" altLang="zh-CN" sz="1400"/>
              <a:t>3.4 </a:t>
            </a:r>
            <a:r>
              <a:rPr lang="zh-CN" altLang="en-US" sz="1400"/>
              <a:t>玻璃行业应用</a:t>
            </a:r>
            <a:endParaRPr lang="zh-CN" altLang="en-US" sz="1400"/>
          </a:p>
        </p:txBody>
      </p:sp>
      <p:sp>
        <p:nvSpPr>
          <p:cNvPr id="13" name="椭圆 12"/>
          <p:cNvSpPr/>
          <p:nvPr/>
        </p:nvSpPr>
        <p:spPr bwMode="auto">
          <a:xfrm>
            <a:off x="2368245" y="4119809"/>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14" name="文本框 13"/>
          <p:cNvSpPr txBox="1"/>
          <p:nvPr/>
        </p:nvSpPr>
        <p:spPr>
          <a:xfrm>
            <a:off x="2618105" y="4039050"/>
            <a:ext cx="2607945" cy="306705"/>
          </a:xfrm>
          <a:prstGeom prst="rect">
            <a:avLst/>
          </a:prstGeom>
          <a:noFill/>
        </p:spPr>
        <p:txBody>
          <a:bodyPr wrap="square" rtlCol="0">
            <a:spAutoFit/>
          </a:bodyPr>
          <a:p>
            <a:r>
              <a:rPr lang="en-US" altLang="zh-CN" sz="1400"/>
              <a:t>3.5 </a:t>
            </a:r>
            <a:r>
              <a:rPr lang="zh-CN" altLang="en-US" sz="1400"/>
              <a:t>纺织纤维应用</a:t>
            </a:r>
            <a:endParaRPr lang="zh-CN" altLang="en-US" sz="1400"/>
          </a:p>
        </p:txBody>
      </p:sp>
      <p:sp>
        <p:nvSpPr>
          <p:cNvPr id="15" name="椭圆 14"/>
          <p:cNvSpPr/>
          <p:nvPr/>
        </p:nvSpPr>
        <p:spPr bwMode="auto">
          <a:xfrm>
            <a:off x="5271465" y="266248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16" name="文本框 15"/>
          <p:cNvSpPr txBox="1"/>
          <p:nvPr/>
        </p:nvSpPr>
        <p:spPr>
          <a:xfrm>
            <a:off x="5521325" y="2595695"/>
            <a:ext cx="2607945" cy="306705"/>
          </a:xfrm>
          <a:prstGeom prst="rect">
            <a:avLst/>
          </a:prstGeom>
          <a:noFill/>
        </p:spPr>
        <p:txBody>
          <a:bodyPr wrap="square" rtlCol="0">
            <a:spAutoFit/>
          </a:bodyPr>
          <a:p>
            <a:r>
              <a:rPr lang="en-US" altLang="zh-CN" sz="1400"/>
              <a:t>3.6 </a:t>
            </a:r>
            <a:r>
              <a:rPr lang="zh-CN" altLang="en-US" sz="1400"/>
              <a:t>住宅建材应用</a:t>
            </a:r>
            <a:endParaRPr lang="zh-CN" altLang="en-US" sz="1400"/>
          </a:p>
        </p:txBody>
      </p:sp>
      <p:sp>
        <p:nvSpPr>
          <p:cNvPr id="17" name="椭圆 16"/>
          <p:cNvSpPr/>
          <p:nvPr/>
        </p:nvSpPr>
        <p:spPr bwMode="auto">
          <a:xfrm>
            <a:off x="5271465" y="3004749"/>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18" name="文本框 17"/>
          <p:cNvSpPr txBox="1"/>
          <p:nvPr/>
        </p:nvSpPr>
        <p:spPr>
          <a:xfrm>
            <a:off x="5521325" y="2937960"/>
            <a:ext cx="2607945" cy="306705"/>
          </a:xfrm>
          <a:prstGeom prst="rect">
            <a:avLst/>
          </a:prstGeom>
          <a:noFill/>
        </p:spPr>
        <p:txBody>
          <a:bodyPr wrap="square" rtlCol="0">
            <a:spAutoFit/>
          </a:bodyPr>
          <a:p>
            <a:r>
              <a:rPr lang="en-US" altLang="zh-CN" sz="1400"/>
              <a:t>3.7.</a:t>
            </a:r>
            <a:r>
              <a:rPr lang="zh-CN" altLang="en-US" sz="1400"/>
              <a:t>其它应用</a:t>
            </a:r>
            <a:endParaRPr lang="zh-CN" altLang="en-US" sz="1400"/>
          </a:p>
        </p:txBody>
      </p:sp>
      <p:sp>
        <p:nvSpPr>
          <p:cNvPr id="19" name="椭圆 18"/>
          <p:cNvSpPr/>
          <p:nvPr/>
        </p:nvSpPr>
        <p:spPr bwMode="auto">
          <a:xfrm>
            <a:off x="5271465" y="334701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20" name="文本框 19"/>
          <p:cNvSpPr txBox="1"/>
          <p:nvPr/>
        </p:nvSpPr>
        <p:spPr>
          <a:xfrm>
            <a:off x="5504815" y="3280225"/>
            <a:ext cx="2607945" cy="306705"/>
          </a:xfrm>
          <a:prstGeom prst="rect">
            <a:avLst/>
          </a:prstGeom>
          <a:noFill/>
        </p:spPr>
        <p:txBody>
          <a:bodyPr wrap="square" rtlCol="0">
            <a:spAutoFit/>
          </a:bodyPr>
          <a:p>
            <a:r>
              <a:rPr lang="en-US" altLang="zh-CN" sz="1400"/>
              <a:t>3.8 </a:t>
            </a:r>
            <a:r>
              <a:rPr lang="zh-CN" altLang="en-US" sz="1400"/>
              <a:t>思德提供服务</a:t>
            </a:r>
            <a:endParaRPr lang="zh-CN" altLang="en-US" sz="1400"/>
          </a:p>
        </p:txBody>
      </p:sp>
      <p:sp>
        <p:nvSpPr>
          <p:cNvPr id="21" name="椭圆 20"/>
          <p:cNvSpPr/>
          <p:nvPr/>
        </p:nvSpPr>
        <p:spPr bwMode="auto">
          <a:xfrm>
            <a:off x="5271465" y="3689279"/>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24" name="灯片编号占位符 23"/>
          <p:cNvSpPr>
            <a:spLocks noGrp="1"/>
          </p:cNvSpPr>
          <p:nvPr>
            <p:ph type="sldNum" sz="quarter" idx="12"/>
          </p:nvPr>
        </p:nvSpPr>
        <p:spPr/>
        <p:txBody>
          <a:bodyPr/>
          <a:p>
            <a:fld id="{0C913308-F349-4B6D-A68A-DD1791B4A57B}" type="slidenum">
              <a:rPr lang="zh-CN" altLang="en-US" smtClean="0"/>
            </a:fld>
            <a:endParaRPr lang="zh-CN" altLang="en-US"/>
          </a:p>
        </p:txBody>
      </p:sp>
    </p:spTree>
    <p:custDataLst>
      <p:tags r:id="rId5"/>
    </p:custData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9"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par>
                                <p:cTn id="24" presetID="2" presetClass="entr" presetSubtype="9"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0-#ppt_h/2"/>
                                          </p:val>
                                        </p:tav>
                                        <p:tav tm="100000">
                                          <p:val>
                                            <p:strVal val="#ppt_y"/>
                                          </p:val>
                                        </p:tav>
                                      </p:tavLst>
                                    </p:anim>
                                  </p:childTnLst>
                                </p:cTn>
                              </p:par>
                              <p:par>
                                <p:cTn id="28" presetID="2" presetClass="entr" presetSubtype="9"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0-#ppt_h/2"/>
                                          </p:val>
                                        </p:tav>
                                        <p:tav tm="100000">
                                          <p:val>
                                            <p:strVal val="#ppt_y"/>
                                          </p:val>
                                        </p:tav>
                                      </p:tavLst>
                                    </p:anim>
                                  </p:childTnLst>
                                </p:cTn>
                              </p:par>
                              <p:par>
                                <p:cTn id="32" presetID="2" presetClass="entr" presetSubtype="9"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par>
                                <p:cTn id="36" presetID="2" presetClass="entr" presetSubtype="9"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0-#ppt_w/2"/>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9"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0-#ppt_h/2"/>
                                          </p:val>
                                        </p:tav>
                                        <p:tav tm="100000">
                                          <p:val>
                                            <p:strVal val="#ppt_y"/>
                                          </p:val>
                                        </p:tav>
                                      </p:tavLst>
                                    </p:anim>
                                  </p:childTnLst>
                                </p:cTn>
                              </p:par>
                              <p:par>
                                <p:cTn id="44" presetID="2" presetClass="entr" presetSubtype="9"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0-#ppt_w/2"/>
                                          </p:val>
                                        </p:tav>
                                        <p:tav tm="100000">
                                          <p:val>
                                            <p:strVal val="#ppt_x"/>
                                          </p:val>
                                        </p:tav>
                                      </p:tavLst>
                                    </p:anim>
                                    <p:anim calcmode="lin" valueType="num">
                                      <p:cBhvr additive="base">
                                        <p:cTn id="47" dur="500" fill="hold"/>
                                        <p:tgtEl>
                                          <p:spTgt spid="17"/>
                                        </p:tgtEl>
                                        <p:attrNameLst>
                                          <p:attrName>ppt_y</p:attrName>
                                        </p:attrNameLst>
                                      </p:cBhvr>
                                      <p:tavLst>
                                        <p:tav tm="0">
                                          <p:val>
                                            <p:strVal val="0-#ppt_h/2"/>
                                          </p:val>
                                        </p:tav>
                                        <p:tav tm="100000">
                                          <p:val>
                                            <p:strVal val="#ppt_y"/>
                                          </p:val>
                                        </p:tav>
                                      </p:tavLst>
                                    </p:anim>
                                  </p:childTnLst>
                                </p:cTn>
                              </p:par>
                              <p:par>
                                <p:cTn id="48" presetID="3" presetClass="entr" presetSubtype="1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linds(horizontal)">
                                      <p:cBhvr>
                                        <p:cTn id="50" dur="500"/>
                                        <p:tgtEl>
                                          <p:spTgt spid="2"/>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linds(horizontal)">
                                      <p:cBhvr>
                                        <p:cTn id="53" dur="500"/>
                                        <p:tgtEl>
                                          <p:spTgt spid="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linds(horizontal)">
                                      <p:cBhvr>
                                        <p:cTn id="56" dur="500"/>
                                        <p:tgtEl>
                                          <p:spTgt spid="1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linds(horizontal)">
                                      <p:cBhvr>
                                        <p:cTn id="62" dur="500"/>
                                        <p:tgtEl>
                                          <p:spTgt spid="14"/>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linds(horizontal)">
                                      <p:cBhvr>
                                        <p:cTn id="65" dur="500"/>
                                        <p:tgtEl>
                                          <p:spTgt spid="16"/>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linds(horizontal)">
                                      <p:cBhvr>
                                        <p:cTn id="68" dur="500"/>
                                        <p:tgtEl>
                                          <p:spTgt spid="18"/>
                                        </p:tgtEl>
                                      </p:cBhvr>
                                    </p:animEffect>
                                  </p:childTnLst>
                                </p:cTn>
                              </p:par>
                              <p:par>
                                <p:cTn id="69" presetID="2" presetClass="entr" presetSubtype="9"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0-#ppt_w/2"/>
                                          </p:val>
                                        </p:tav>
                                        <p:tav tm="100000">
                                          <p:val>
                                            <p:strVal val="#ppt_x"/>
                                          </p:val>
                                        </p:tav>
                                      </p:tavLst>
                                    </p:anim>
                                    <p:anim calcmode="lin" valueType="num">
                                      <p:cBhvr additive="base">
                                        <p:cTn id="72" dur="500" fill="hold"/>
                                        <p:tgtEl>
                                          <p:spTgt spid="19"/>
                                        </p:tgtEl>
                                        <p:attrNameLst>
                                          <p:attrName>ppt_y</p:attrName>
                                        </p:attrNameLst>
                                      </p:cBhvr>
                                      <p:tavLst>
                                        <p:tav tm="0">
                                          <p:val>
                                            <p:strVal val="0-#ppt_h/2"/>
                                          </p:val>
                                        </p:tav>
                                        <p:tav tm="100000">
                                          <p:val>
                                            <p:strVal val="#ppt_y"/>
                                          </p:val>
                                        </p:tav>
                                      </p:tavLst>
                                    </p:anim>
                                  </p:childTnLst>
                                </p:cTn>
                              </p:par>
                              <p:par>
                                <p:cTn id="73" presetID="3" presetClass="entr" presetSubtype="1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blinds(horizontal)">
                                      <p:cBhvr>
                                        <p:cTn id="75" dur="500"/>
                                        <p:tgtEl>
                                          <p:spTgt spid="20"/>
                                        </p:tgtEl>
                                      </p:cBhvr>
                                    </p:animEffect>
                                  </p:childTnLst>
                                </p:cTn>
                              </p:par>
                              <p:par>
                                <p:cTn id="76" presetID="2" presetClass="entr" presetSubtype="9"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500" fill="hold"/>
                                        <p:tgtEl>
                                          <p:spTgt spid="21"/>
                                        </p:tgtEl>
                                        <p:attrNameLst>
                                          <p:attrName>ppt_x</p:attrName>
                                        </p:attrNameLst>
                                      </p:cBhvr>
                                      <p:tavLst>
                                        <p:tav tm="0">
                                          <p:val>
                                            <p:strVal val="0-#ppt_w/2"/>
                                          </p:val>
                                        </p:tav>
                                        <p:tav tm="100000">
                                          <p:val>
                                            <p:strVal val="#ppt_x"/>
                                          </p:val>
                                        </p:tav>
                                      </p:tavLst>
                                    </p:anim>
                                    <p:anim calcmode="lin" valueType="num">
                                      <p:cBhvr additive="base">
                                        <p:cTn id="79"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bldLvl="0" animBg="1"/>
      <p:bldP spid="35" grpId="0" bldLvl="0" animBg="1"/>
      <p:bldP spid="3" grpId="0" bldLvl="0" animBg="1"/>
      <p:bldP spid="9" grpId="0" bldLvl="0" animBg="1"/>
      <p:bldP spid="11" grpId="0" bldLvl="0" animBg="1"/>
      <p:bldP spid="13" grpId="0" bldLvl="0" animBg="1"/>
      <p:bldP spid="15" grpId="0" bldLvl="0" animBg="1"/>
      <p:bldP spid="17" grpId="0" bldLvl="0" animBg="1"/>
      <p:bldP spid="2" grpId="0"/>
      <p:bldP spid="5" grpId="0"/>
      <p:bldP spid="10" grpId="0"/>
      <p:bldP spid="12" grpId="0"/>
      <p:bldP spid="14" grpId="0"/>
      <p:bldP spid="16" grpId="0"/>
      <p:bldP spid="18" grpId="0"/>
      <p:bldP spid="19" grpId="0" bldLvl="0" animBg="1"/>
      <p:bldP spid="20" grpId="0"/>
      <p:bldP spid="21"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sz="1600" dirty="0" smtClean="0"/>
              <a:t>应用与服务</a:t>
            </a:r>
            <a:r>
              <a:rPr altLang="zh-CN" sz="1600" dirty="0" smtClean="0"/>
              <a:t>  </a:t>
            </a:r>
            <a:r>
              <a:rPr lang="en-US" altLang="zh-CN" sz="1400" smtClean="0">
                <a:solidFill>
                  <a:schemeClr val="accent1"/>
                </a:solidFill>
                <a:latin typeface="Arial" panose="020B0604020202020204" pitchFamily="34" charset="0"/>
                <a:sym typeface="Arial" panose="020B0604020202020204" pitchFamily="34" charset="0"/>
              </a:rPr>
              <a:t>Applications and Services</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3.1</a:t>
            </a:r>
            <a:r>
              <a:rPr lang="zh-CN" altLang="en-US" sz="1400"/>
              <a:t>金属</a:t>
            </a:r>
            <a:r>
              <a:rPr lang="zh-CN" altLang="zh-CN" sz="1400"/>
              <a:t>行业应用</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5" name="文本框 4"/>
          <p:cNvSpPr txBox="1"/>
          <p:nvPr/>
        </p:nvSpPr>
        <p:spPr>
          <a:xfrm>
            <a:off x="1029970" y="1268095"/>
            <a:ext cx="7101840" cy="583565"/>
          </a:xfrm>
          <a:prstGeom prst="rect">
            <a:avLst/>
          </a:prstGeom>
          <a:noFill/>
        </p:spPr>
        <p:txBody>
          <a:bodyPr wrap="square" rtlCol="0" anchor="t">
            <a:spAutoFit/>
          </a:bodyPr>
          <a:p>
            <a:pPr>
              <a:lnSpc>
                <a:spcPct val="200000"/>
              </a:lnSpc>
            </a:pPr>
            <a:r>
              <a:rPr lang="en-US" sz="1600"/>
              <a:t> </a:t>
            </a:r>
            <a:endParaRPr lang="en-US" sz="1200"/>
          </a:p>
        </p:txBody>
      </p:sp>
      <p:pic>
        <p:nvPicPr>
          <p:cNvPr id="22" name="图片 21" descr="酸洗辊"/>
          <p:cNvPicPr>
            <a:picLocks noChangeAspect="1"/>
          </p:cNvPicPr>
          <p:nvPr/>
        </p:nvPicPr>
        <p:blipFill>
          <a:blip r:embed="rId1"/>
          <a:srcRect l="12410" t="30011" r="15376" b="28003"/>
          <a:stretch>
            <a:fillRect/>
          </a:stretch>
        </p:blipFill>
        <p:spPr>
          <a:xfrm>
            <a:off x="4975860" y="1268095"/>
            <a:ext cx="2820035" cy="1640205"/>
          </a:xfrm>
          <a:prstGeom prst="rect">
            <a:avLst/>
          </a:prstGeom>
        </p:spPr>
      </p:pic>
      <p:pic>
        <p:nvPicPr>
          <p:cNvPr id="8" name="图片 7" descr="高温高压静电复合硅胶辊"/>
          <p:cNvPicPr>
            <a:picLocks noChangeAspect="1"/>
          </p:cNvPicPr>
          <p:nvPr/>
        </p:nvPicPr>
        <p:blipFill>
          <a:blip r:embed="rId2"/>
          <a:srcRect l="3889" t="34975" b="26226"/>
          <a:stretch>
            <a:fillRect/>
          </a:stretch>
        </p:blipFill>
        <p:spPr>
          <a:xfrm>
            <a:off x="817245" y="1391920"/>
            <a:ext cx="3133090" cy="1264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sz="1600" dirty="0" smtClean="0"/>
              <a:t>应用与服务</a:t>
            </a:r>
            <a:r>
              <a:rPr altLang="zh-CN" sz="1600" dirty="0" smtClean="0"/>
              <a:t>  </a:t>
            </a:r>
            <a:r>
              <a:rPr lang="en-US" altLang="zh-CN" sz="1400" smtClean="0">
                <a:solidFill>
                  <a:schemeClr val="accent1"/>
                </a:solidFill>
                <a:latin typeface="Arial" panose="020B0604020202020204" pitchFamily="34" charset="0"/>
                <a:sym typeface="Arial" panose="020B0604020202020204" pitchFamily="34" charset="0"/>
              </a:rPr>
              <a:t>Applications and Services</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3.2 </a:t>
            </a:r>
            <a:r>
              <a:rPr lang="zh-CN" altLang="zh-CN" sz="1400"/>
              <a:t>薄膜行</a:t>
            </a:r>
            <a:r>
              <a:rPr lang="zh-CN" altLang="zh-CN" sz="1400"/>
              <a:t>业应用</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5" name="文本框 4"/>
          <p:cNvSpPr txBox="1"/>
          <p:nvPr/>
        </p:nvSpPr>
        <p:spPr>
          <a:xfrm>
            <a:off x="1029970" y="1268095"/>
            <a:ext cx="7101840" cy="583565"/>
          </a:xfrm>
          <a:prstGeom prst="rect">
            <a:avLst/>
          </a:prstGeom>
          <a:noFill/>
        </p:spPr>
        <p:txBody>
          <a:bodyPr wrap="square" rtlCol="0" anchor="t">
            <a:spAutoFit/>
          </a:bodyPr>
          <a:p>
            <a:pPr>
              <a:lnSpc>
                <a:spcPct val="200000"/>
              </a:lnSpc>
            </a:pPr>
            <a:r>
              <a:rPr lang="en-US" sz="1600"/>
              <a:t> </a:t>
            </a:r>
            <a:endParaRPr lang="en-US" sz="1200"/>
          </a:p>
        </p:txBody>
      </p:sp>
      <p:pic>
        <p:nvPicPr>
          <p:cNvPr id="2" name="图片 1"/>
          <p:cNvPicPr>
            <a:picLocks noChangeAspect="1"/>
          </p:cNvPicPr>
          <p:nvPr/>
        </p:nvPicPr>
        <p:blipFill>
          <a:blip r:embed="rId1"/>
          <a:stretch>
            <a:fillRect/>
          </a:stretch>
        </p:blipFill>
        <p:spPr>
          <a:xfrm>
            <a:off x="1658620" y="1073785"/>
            <a:ext cx="5534025" cy="37382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sz="1600" dirty="0" smtClean="0"/>
              <a:t>应用与服务</a:t>
            </a:r>
            <a:r>
              <a:rPr altLang="zh-CN" sz="1600" dirty="0" smtClean="0"/>
              <a:t>  </a:t>
            </a:r>
            <a:r>
              <a:rPr lang="en-US" altLang="zh-CN" sz="1400" smtClean="0">
                <a:solidFill>
                  <a:schemeClr val="accent1"/>
                </a:solidFill>
                <a:latin typeface="Arial" panose="020B0604020202020204" pitchFamily="34" charset="0"/>
                <a:sym typeface="Arial" panose="020B0604020202020204" pitchFamily="34" charset="0"/>
              </a:rPr>
              <a:t>Applications and Services</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3.2 </a:t>
            </a:r>
            <a:r>
              <a:rPr lang="zh-CN" altLang="zh-CN" sz="1400"/>
              <a:t>薄膜行</a:t>
            </a:r>
            <a:r>
              <a:rPr lang="zh-CN" altLang="zh-CN" sz="1400"/>
              <a:t>业应用</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5" name="文本框 4"/>
          <p:cNvSpPr txBox="1"/>
          <p:nvPr/>
        </p:nvSpPr>
        <p:spPr>
          <a:xfrm>
            <a:off x="1029970" y="1268095"/>
            <a:ext cx="7101840" cy="583565"/>
          </a:xfrm>
          <a:prstGeom prst="rect">
            <a:avLst/>
          </a:prstGeom>
          <a:noFill/>
        </p:spPr>
        <p:txBody>
          <a:bodyPr wrap="square" rtlCol="0" anchor="t">
            <a:spAutoFit/>
          </a:bodyPr>
          <a:p>
            <a:pPr>
              <a:lnSpc>
                <a:spcPct val="200000"/>
              </a:lnSpc>
            </a:pPr>
            <a:r>
              <a:rPr lang="en-US" sz="1600"/>
              <a:t> </a:t>
            </a:r>
            <a:endParaRPr lang="en-US" sz="1200"/>
          </a:p>
        </p:txBody>
      </p:sp>
      <p:pic>
        <p:nvPicPr>
          <p:cNvPr id="4" name="图片 3" descr="电晕辊"/>
          <p:cNvPicPr>
            <a:picLocks noChangeAspect="1"/>
          </p:cNvPicPr>
          <p:nvPr/>
        </p:nvPicPr>
        <p:blipFill>
          <a:blip r:embed="rId1"/>
          <a:srcRect l="2567" t="33191" r="-2139" b="28507"/>
          <a:stretch>
            <a:fillRect/>
          </a:stretch>
        </p:blipFill>
        <p:spPr>
          <a:xfrm>
            <a:off x="817245" y="1525270"/>
            <a:ext cx="2131695" cy="819785"/>
          </a:xfrm>
          <a:prstGeom prst="rect">
            <a:avLst/>
          </a:prstGeom>
        </p:spPr>
      </p:pic>
      <p:pic>
        <p:nvPicPr>
          <p:cNvPr id="6" name="图片 5" descr="电晕压辊"/>
          <p:cNvPicPr>
            <a:picLocks noChangeAspect="1"/>
          </p:cNvPicPr>
          <p:nvPr/>
        </p:nvPicPr>
        <p:blipFill>
          <a:blip r:embed="rId2"/>
          <a:srcRect l="2820" t="33941" r="-3070" b="29249"/>
          <a:stretch>
            <a:fillRect/>
          </a:stretch>
        </p:blipFill>
        <p:spPr>
          <a:xfrm>
            <a:off x="817245" y="2411095"/>
            <a:ext cx="2105025" cy="772795"/>
          </a:xfrm>
          <a:prstGeom prst="rect">
            <a:avLst/>
          </a:prstGeom>
        </p:spPr>
      </p:pic>
      <p:pic>
        <p:nvPicPr>
          <p:cNvPr id="7" name="图片 6" descr="分切压辊"/>
          <p:cNvPicPr>
            <a:picLocks noChangeAspect="1"/>
          </p:cNvPicPr>
          <p:nvPr/>
        </p:nvPicPr>
        <p:blipFill>
          <a:blip r:embed="rId3"/>
          <a:srcRect t="35843" r="1192" b="27381"/>
          <a:stretch>
            <a:fillRect/>
          </a:stretch>
        </p:blipFill>
        <p:spPr>
          <a:xfrm>
            <a:off x="817245" y="3260090"/>
            <a:ext cx="2012315" cy="749300"/>
          </a:xfrm>
          <a:prstGeom prst="rect">
            <a:avLst/>
          </a:prstGeom>
        </p:spPr>
      </p:pic>
      <p:pic>
        <p:nvPicPr>
          <p:cNvPr id="8" name="图片 7" descr="高温高压静电复合硅胶辊"/>
          <p:cNvPicPr>
            <a:picLocks noChangeAspect="1"/>
          </p:cNvPicPr>
          <p:nvPr/>
        </p:nvPicPr>
        <p:blipFill>
          <a:blip r:embed="rId4"/>
          <a:srcRect l="3889" t="34975" b="26226"/>
          <a:stretch>
            <a:fillRect/>
          </a:stretch>
        </p:blipFill>
        <p:spPr>
          <a:xfrm>
            <a:off x="3159125" y="1525270"/>
            <a:ext cx="1882775" cy="760095"/>
          </a:xfrm>
          <a:prstGeom prst="rect">
            <a:avLst/>
          </a:prstGeom>
        </p:spPr>
      </p:pic>
      <p:pic>
        <p:nvPicPr>
          <p:cNvPr id="14" name="图片 13" descr="液硅防粘辊"/>
          <p:cNvPicPr>
            <a:picLocks noChangeAspect="1"/>
          </p:cNvPicPr>
          <p:nvPr/>
        </p:nvPicPr>
        <p:blipFill>
          <a:blip r:embed="rId5"/>
          <a:srcRect l="5868" t="34102" r="3702" b="27791"/>
          <a:stretch>
            <a:fillRect/>
          </a:stretch>
        </p:blipFill>
        <p:spPr>
          <a:xfrm>
            <a:off x="3159125" y="2397760"/>
            <a:ext cx="1882140" cy="798830"/>
          </a:xfrm>
          <a:prstGeom prst="rect">
            <a:avLst/>
          </a:prstGeom>
        </p:spPr>
      </p:pic>
      <p:pic>
        <p:nvPicPr>
          <p:cNvPr id="15" name="图片 14" descr="液硅防粘加砂辊"/>
          <p:cNvPicPr>
            <a:picLocks noChangeAspect="1"/>
          </p:cNvPicPr>
          <p:nvPr/>
        </p:nvPicPr>
        <p:blipFill>
          <a:blip r:embed="rId6"/>
          <a:srcRect l="6794" t="35355" r="8179" b="26922"/>
          <a:stretch>
            <a:fillRect/>
          </a:stretch>
        </p:blipFill>
        <p:spPr>
          <a:xfrm>
            <a:off x="3159125" y="3196590"/>
            <a:ext cx="2152015" cy="955040"/>
          </a:xfrm>
          <a:prstGeom prst="rect">
            <a:avLst/>
          </a:prstGeom>
        </p:spPr>
      </p:pic>
      <p:pic>
        <p:nvPicPr>
          <p:cNvPr id="16" name="图片 15" descr="粘尘辊"/>
          <p:cNvPicPr>
            <a:picLocks noChangeAspect="1"/>
          </p:cNvPicPr>
          <p:nvPr/>
        </p:nvPicPr>
        <p:blipFill>
          <a:blip r:embed="rId7"/>
          <a:srcRect l="3288" t="34381" r="1886" b="26330"/>
          <a:stretch>
            <a:fillRect/>
          </a:stretch>
        </p:blipFill>
        <p:spPr>
          <a:xfrm>
            <a:off x="5476240" y="1525270"/>
            <a:ext cx="2490470" cy="1031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sz="1600" dirty="0" smtClean="0"/>
              <a:t>应用与服务</a:t>
            </a:r>
            <a:r>
              <a:rPr altLang="zh-CN" sz="1600" dirty="0" smtClean="0"/>
              <a:t>  </a:t>
            </a:r>
            <a:r>
              <a:rPr lang="en-US" altLang="zh-CN" sz="1400" smtClean="0">
                <a:solidFill>
                  <a:schemeClr val="accent1"/>
                </a:solidFill>
                <a:latin typeface="Arial" panose="020B0604020202020204" pitchFamily="34" charset="0"/>
                <a:sym typeface="Arial" panose="020B0604020202020204" pitchFamily="34" charset="0"/>
              </a:rPr>
              <a:t>Applications and Services</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3.3 </a:t>
            </a:r>
            <a:r>
              <a:rPr lang="zh-CN" altLang="zh-CN" sz="1400"/>
              <a:t>印刷</a:t>
            </a:r>
            <a:r>
              <a:rPr lang="zh-CN" altLang="zh-CN" sz="1400"/>
              <a:t>行</a:t>
            </a:r>
            <a:r>
              <a:rPr lang="zh-CN" altLang="zh-CN" sz="1400"/>
              <a:t>业应用</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5" name="文本框 4"/>
          <p:cNvSpPr txBox="1"/>
          <p:nvPr/>
        </p:nvSpPr>
        <p:spPr>
          <a:xfrm>
            <a:off x="1029970" y="1268095"/>
            <a:ext cx="7101840" cy="583565"/>
          </a:xfrm>
          <a:prstGeom prst="rect">
            <a:avLst/>
          </a:prstGeom>
          <a:noFill/>
        </p:spPr>
        <p:txBody>
          <a:bodyPr wrap="square" rtlCol="0" anchor="t">
            <a:spAutoFit/>
          </a:bodyPr>
          <a:p>
            <a:pPr>
              <a:lnSpc>
                <a:spcPct val="200000"/>
              </a:lnSpc>
            </a:pPr>
            <a:r>
              <a:rPr lang="en-US" sz="1600"/>
              <a:t> </a:t>
            </a:r>
            <a:endParaRPr lang="en-US" sz="1200"/>
          </a:p>
        </p:txBody>
      </p:sp>
      <p:pic>
        <p:nvPicPr>
          <p:cNvPr id="2" name="图片 1" descr="凹版印刷胶辊"/>
          <p:cNvPicPr>
            <a:picLocks noChangeAspect="1"/>
          </p:cNvPicPr>
          <p:nvPr/>
        </p:nvPicPr>
        <p:blipFill>
          <a:blip r:embed="rId1"/>
          <a:srcRect l="4843" t="34341" r="5369" b="26715"/>
          <a:stretch>
            <a:fillRect/>
          </a:stretch>
        </p:blipFill>
        <p:spPr>
          <a:xfrm>
            <a:off x="1029970" y="1268095"/>
            <a:ext cx="2030095" cy="880745"/>
          </a:xfrm>
          <a:prstGeom prst="rect">
            <a:avLst/>
          </a:prstGeom>
        </p:spPr>
      </p:pic>
      <p:pic>
        <p:nvPicPr>
          <p:cNvPr id="12" name="图片 11" descr="递墨辊"/>
          <p:cNvPicPr>
            <a:picLocks noChangeAspect="1"/>
          </p:cNvPicPr>
          <p:nvPr/>
        </p:nvPicPr>
        <p:blipFill>
          <a:blip r:embed="rId2"/>
          <a:srcRect l="9040" t="36161" r="9598" b="25877"/>
          <a:stretch>
            <a:fillRect/>
          </a:stretch>
        </p:blipFill>
        <p:spPr>
          <a:xfrm>
            <a:off x="1029970" y="2234565"/>
            <a:ext cx="1924050" cy="897890"/>
          </a:xfrm>
          <a:prstGeom prst="rect">
            <a:avLst/>
          </a:prstGeom>
        </p:spPr>
      </p:pic>
      <p:pic>
        <p:nvPicPr>
          <p:cNvPr id="17" name="图片 16" descr="覆膜辊"/>
          <p:cNvPicPr>
            <a:picLocks noChangeAspect="1"/>
          </p:cNvPicPr>
          <p:nvPr/>
        </p:nvPicPr>
        <p:blipFill>
          <a:blip r:embed="rId3"/>
          <a:srcRect l="13378" t="36622" r="7481" b="25549"/>
          <a:stretch>
            <a:fillRect/>
          </a:stretch>
        </p:blipFill>
        <p:spPr>
          <a:xfrm>
            <a:off x="1029970" y="3240405"/>
            <a:ext cx="1924685" cy="920115"/>
          </a:xfrm>
          <a:prstGeom prst="rect">
            <a:avLst/>
          </a:prstGeom>
        </p:spPr>
      </p:pic>
      <p:pic>
        <p:nvPicPr>
          <p:cNvPr id="18" name="图片 17" descr="夹膜辊"/>
          <p:cNvPicPr>
            <a:picLocks noChangeAspect="1"/>
          </p:cNvPicPr>
          <p:nvPr/>
        </p:nvPicPr>
        <p:blipFill>
          <a:blip r:embed="rId4"/>
          <a:srcRect l="6778" t="37796" r="6870" b="26796"/>
          <a:stretch>
            <a:fillRect/>
          </a:stretch>
        </p:blipFill>
        <p:spPr>
          <a:xfrm>
            <a:off x="3326130" y="1268095"/>
            <a:ext cx="1800225" cy="738505"/>
          </a:xfrm>
          <a:prstGeom prst="rect">
            <a:avLst/>
          </a:prstGeom>
        </p:spPr>
      </p:pic>
      <p:pic>
        <p:nvPicPr>
          <p:cNvPr id="21" name="图片 20" descr="流延压辊"/>
          <p:cNvPicPr>
            <a:picLocks noChangeAspect="1"/>
          </p:cNvPicPr>
          <p:nvPr/>
        </p:nvPicPr>
        <p:blipFill>
          <a:blip r:embed="rId5"/>
          <a:srcRect l="8188" t="36143" r="6944" b="26421"/>
          <a:stretch>
            <a:fillRect/>
          </a:stretch>
        </p:blipFill>
        <p:spPr>
          <a:xfrm>
            <a:off x="3277235" y="2167890"/>
            <a:ext cx="1832610" cy="808355"/>
          </a:xfrm>
          <a:prstGeom prst="rect">
            <a:avLst/>
          </a:prstGeom>
        </p:spPr>
      </p:pic>
      <p:pic>
        <p:nvPicPr>
          <p:cNvPr id="22" name="图片 21" descr="热转印烫金软压辊"/>
          <p:cNvPicPr>
            <a:picLocks noChangeAspect="1"/>
          </p:cNvPicPr>
          <p:nvPr/>
        </p:nvPicPr>
        <p:blipFill>
          <a:blip r:embed="rId6"/>
          <a:srcRect l="5575" t="36348" r="3816" b="26908"/>
          <a:stretch>
            <a:fillRect/>
          </a:stretch>
        </p:blipFill>
        <p:spPr>
          <a:xfrm>
            <a:off x="3238500" y="3240405"/>
            <a:ext cx="1972945" cy="800735"/>
          </a:xfrm>
          <a:prstGeom prst="rect">
            <a:avLst/>
          </a:prstGeom>
        </p:spPr>
      </p:pic>
      <p:pic>
        <p:nvPicPr>
          <p:cNvPr id="23" name="图片 22" descr="纸箱印刷压辊"/>
          <p:cNvPicPr>
            <a:picLocks noChangeAspect="1"/>
          </p:cNvPicPr>
          <p:nvPr/>
        </p:nvPicPr>
        <p:blipFill>
          <a:blip r:embed="rId7"/>
          <a:srcRect t="35712" r="2362" b="26796"/>
          <a:stretch>
            <a:fillRect/>
          </a:stretch>
        </p:blipFill>
        <p:spPr>
          <a:xfrm>
            <a:off x="5721350" y="1276350"/>
            <a:ext cx="1850390" cy="710565"/>
          </a:xfrm>
          <a:prstGeom prst="rect">
            <a:avLst/>
          </a:prstGeom>
        </p:spPr>
      </p:pic>
      <p:pic>
        <p:nvPicPr>
          <p:cNvPr id="24" name="图片 23" descr="UV专用墨辊"/>
          <p:cNvPicPr>
            <a:picLocks noChangeAspect="1"/>
          </p:cNvPicPr>
          <p:nvPr/>
        </p:nvPicPr>
        <p:blipFill>
          <a:blip r:embed="rId8"/>
          <a:srcRect l="7343" t="38025" b="26505"/>
          <a:stretch>
            <a:fillRect/>
          </a:stretch>
        </p:blipFill>
        <p:spPr>
          <a:xfrm>
            <a:off x="5721350" y="2159000"/>
            <a:ext cx="1988185" cy="761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sz="1600" dirty="0" smtClean="0"/>
              <a:t>应用与服务</a:t>
            </a:r>
            <a:r>
              <a:rPr altLang="zh-CN" sz="1600" dirty="0" smtClean="0"/>
              <a:t>  </a:t>
            </a:r>
            <a:r>
              <a:rPr lang="en-US" altLang="zh-CN" sz="1400" smtClean="0">
                <a:solidFill>
                  <a:schemeClr val="accent1"/>
                </a:solidFill>
                <a:latin typeface="Arial" panose="020B0604020202020204" pitchFamily="34" charset="0"/>
                <a:sym typeface="Arial" panose="020B0604020202020204" pitchFamily="34" charset="0"/>
              </a:rPr>
              <a:t>Applications and Services</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3.3 </a:t>
            </a:r>
            <a:r>
              <a:rPr lang="zh-CN" altLang="zh-CN" sz="1400"/>
              <a:t>印刷</a:t>
            </a:r>
            <a:r>
              <a:rPr lang="zh-CN" altLang="zh-CN" sz="1400"/>
              <a:t>行</a:t>
            </a:r>
            <a:r>
              <a:rPr lang="zh-CN" altLang="zh-CN" sz="1400"/>
              <a:t>业应用</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5" name="文本框 4"/>
          <p:cNvSpPr txBox="1"/>
          <p:nvPr/>
        </p:nvSpPr>
        <p:spPr>
          <a:xfrm>
            <a:off x="1029970" y="1268095"/>
            <a:ext cx="7101840" cy="583565"/>
          </a:xfrm>
          <a:prstGeom prst="rect">
            <a:avLst/>
          </a:prstGeom>
          <a:noFill/>
        </p:spPr>
        <p:txBody>
          <a:bodyPr wrap="square" rtlCol="0" anchor="t">
            <a:spAutoFit/>
          </a:bodyPr>
          <a:p>
            <a:pPr>
              <a:lnSpc>
                <a:spcPct val="200000"/>
              </a:lnSpc>
            </a:pPr>
            <a:r>
              <a:rPr lang="en-US" sz="1600"/>
              <a:t> </a:t>
            </a:r>
            <a:endParaRPr lang="en-US" sz="1200"/>
          </a:p>
        </p:txBody>
      </p:sp>
      <p:pic>
        <p:nvPicPr>
          <p:cNvPr id="2" name="图片 1" descr="凹版印刷胶辊"/>
          <p:cNvPicPr>
            <a:picLocks noChangeAspect="1"/>
          </p:cNvPicPr>
          <p:nvPr/>
        </p:nvPicPr>
        <p:blipFill>
          <a:blip r:embed="rId1"/>
          <a:srcRect l="4843" t="34341" r="5369" b="26715"/>
          <a:stretch>
            <a:fillRect/>
          </a:stretch>
        </p:blipFill>
        <p:spPr>
          <a:xfrm>
            <a:off x="1029970" y="1268095"/>
            <a:ext cx="2030095" cy="880745"/>
          </a:xfrm>
          <a:prstGeom prst="rect">
            <a:avLst/>
          </a:prstGeom>
        </p:spPr>
      </p:pic>
      <p:pic>
        <p:nvPicPr>
          <p:cNvPr id="12" name="图片 11" descr="递墨辊"/>
          <p:cNvPicPr>
            <a:picLocks noChangeAspect="1"/>
          </p:cNvPicPr>
          <p:nvPr/>
        </p:nvPicPr>
        <p:blipFill>
          <a:blip r:embed="rId2"/>
          <a:srcRect l="9040" t="36161" r="9598" b="25877"/>
          <a:stretch>
            <a:fillRect/>
          </a:stretch>
        </p:blipFill>
        <p:spPr>
          <a:xfrm>
            <a:off x="1029970" y="2234565"/>
            <a:ext cx="1924050" cy="897890"/>
          </a:xfrm>
          <a:prstGeom prst="rect">
            <a:avLst/>
          </a:prstGeom>
        </p:spPr>
      </p:pic>
      <p:pic>
        <p:nvPicPr>
          <p:cNvPr id="17" name="图片 16" descr="覆膜辊"/>
          <p:cNvPicPr>
            <a:picLocks noChangeAspect="1"/>
          </p:cNvPicPr>
          <p:nvPr/>
        </p:nvPicPr>
        <p:blipFill>
          <a:blip r:embed="rId3"/>
          <a:srcRect l="13378" t="36622" r="7481" b="25549"/>
          <a:stretch>
            <a:fillRect/>
          </a:stretch>
        </p:blipFill>
        <p:spPr>
          <a:xfrm>
            <a:off x="1029970" y="3240405"/>
            <a:ext cx="1924685" cy="920115"/>
          </a:xfrm>
          <a:prstGeom prst="rect">
            <a:avLst/>
          </a:prstGeom>
        </p:spPr>
      </p:pic>
      <p:pic>
        <p:nvPicPr>
          <p:cNvPr id="18" name="图片 17" descr="夹膜辊"/>
          <p:cNvPicPr>
            <a:picLocks noChangeAspect="1"/>
          </p:cNvPicPr>
          <p:nvPr/>
        </p:nvPicPr>
        <p:blipFill>
          <a:blip r:embed="rId4"/>
          <a:srcRect l="6778" t="37796" r="6870" b="26796"/>
          <a:stretch>
            <a:fillRect/>
          </a:stretch>
        </p:blipFill>
        <p:spPr>
          <a:xfrm>
            <a:off x="3326130" y="1268095"/>
            <a:ext cx="1800225" cy="738505"/>
          </a:xfrm>
          <a:prstGeom prst="rect">
            <a:avLst/>
          </a:prstGeom>
        </p:spPr>
      </p:pic>
      <p:pic>
        <p:nvPicPr>
          <p:cNvPr id="21" name="图片 20" descr="流延压辊"/>
          <p:cNvPicPr>
            <a:picLocks noChangeAspect="1"/>
          </p:cNvPicPr>
          <p:nvPr/>
        </p:nvPicPr>
        <p:blipFill>
          <a:blip r:embed="rId5"/>
          <a:srcRect l="8188" t="36143" r="6944" b="26421"/>
          <a:stretch>
            <a:fillRect/>
          </a:stretch>
        </p:blipFill>
        <p:spPr>
          <a:xfrm>
            <a:off x="3277235" y="2167890"/>
            <a:ext cx="1832610" cy="808355"/>
          </a:xfrm>
          <a:prstGeom prst="rect">
            <a:avLst/>
          </a:prstGeom>
        </p:spPr>
      </p:pic>
      <p:pic>
        <p:nvPicPr>
          <p:cNvPr id="22" name="图片 21" descr="热转印烫金软压辊"/>
          <p:cNvPicPr>
            <a:picLocks noChangeAspect="1"/>
          </p:cNvPicPr>
          <p:nvPr/>
        </p:nvPicPr>
        <p:blipFill>
          <a:blip r:embed="rId6"/>
          <a:srcRect l="5575" t="36348" r="3816" b="26908"/>
          <a:stretch>
            <a:fillRect/>
          </a:stretch>
        </p:blipFill>
        <p:spPr>
          <a:xfrm>
            <a:off x="3238500" y="3240405"/>
            <a:ext cx="1972945" cy="800735"/>
          </a:xfrm>
          <a:prstGeom prst="rect">
            <a:avLst/>
          </a:prstGeom>
        </p:spPr>
      </p:pic>
      <p:pic>
        <p:nvPicPr>
          <p:cNvPr id="23" name="图片 22" descr="纸箱印刷压辊"/>
          <p:cNvPicPr>
            <a:picLocks noChangeAspect="1"/>
          </p:cNvPicPr>
          <p:nvPr/>
        </p:nvPicPr>
        <p:blipFill>
          <a:blip r:embed="rId7"/>
          <a:srcRect t="35712" r="2362" b="26796"/>
          <a:stretch>
            <a:fillRect/>
          </a:stretch>
        </p:blipFill>
        <p:spPr>
          <a:xfrm>
            <a:off x="5721350" y="1276350"/>
            <a:ext cx="1850390" cy="710565"/>
          </a:xfrm>
          <a:prstGeom prst="rect">
            <a:avLst/>
          </a:prstGeom>
        </p:spPr>
      </p:pic>
      <p:pic>
        <p:nvPicPr>
          <p:cNvPr id="24" name="图片 23" descr="UV专用墨辊"/>
          <p:cNvPicPr>
            <a:picLocks noChangeAspect="1"/>
          </p:cNvPicPr>
          <p:nvPr/>
        </p:nvPicPr>
        <p:blipFill>
          <a:blip r:embed="rId8"/>
          <a:srcRect l="7343" t="38025" b="26505"/>
          <a:stretch>
            <a:fillRect/>
          </a:stretch>
        </p:blipFill>
        <p:spPr>
          <a:xfrm>
            <a:off x="5721350" y="2159000"/>
            <a:ext cx="1988185" cy="761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sz="1600" dirty="0" smtClean="0"/>
              <a:t>应用与服务</a:t>
            </a:r>
            <a:r>
              <a:rPr altLang="zh-CN" sz="1600" dirty="0" smtClean="0"/>
              <a:t>  </a:t>
            </a:r>
            <a:r>
              <a:rPr lang="en-US" altLang="zh-CN" sz="1400" smtClean="0">
                <a:solidFill>
                  <a:schemeClr val="accent1"/>
                </a:solidFill>
                <a:latin typeface="Arial" panose="020B0604020202020204" pitchFamily="34" charset="0"/>
                <a:sym typeface="Arial" panose="020B0604020202020204" pitchFamily="34" charset="0"/>
              </a:rPr>
              <a:t>Applications and Services</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3.3 </a:t>
            </a:r>
            <a:r>
              <a:rPr lang="zh-CN" altLang="zh-CN" sz="1400"/>
              <a:t>印刷</a:t>
            </a:r>
            <a:r>
              <a:rPr lang="zh-CN" altLang="zh-CN" sz="1400"/>
              <a:t>行</a:t>
            </a:r>
            <a:r>
              <a:rPr lang="zh-CN" altLang="zh-CN" sz="1400"/>
              <a:t>业应用</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5" name="文本框 4"/>
          <p:cNvSpPr txBox="1"/>
          <p:nvPr/>
        </p:nvSpPr>
        <p:spPr>
          <a:xfrm>
            <a:off x="1029970" y="1268095"/>
            <a:ext cx="7101840" cy="583565"/>
          </a:xfrm>
          <a:prstGeom prst="rect">
            <a:avLst/>
          </a:prstGeom>
          <a:noFill/>
        </p:spPr>
        <p:txBody>
          <a:bodyPr wrap="square" rtlCol="0" anchor="t">
            <a:spAutoFit/>
          </a:bodyPr>
          <a:p>
            <a:pPr>
              <a:lnSpc>
                <a:spcPct val="200000"/>
              </a:lnSpc>
            </a:pPr>
            <a:r>
              <a:rPr lang="en-US" sz="1600"/>
              <a:t> </a:t>
            </a:r>
            <a:endParaRPr lang="en-US" sz="1200"/>
          </a:p>
        </p:txBody>
      </p:sp>
      <p:pic>
        <p:nvPicPr>
          <p:cNvPr id="2" name="图片 1" descr="凹版印刷胶辊"/>
          <p:cNvPicPr>
            <a:picLocks noChangeAspect="1"/>
          </p:cNvPicPr>
          <p:nvPr/>
        </p:nvPicPr>
        <p:blipFill>
          <a:blip r:embed="rId1"/>
          <a:srcRect l="4843" t="34341" r="5369" b="26715"/>
          <a:stretch>
            <a:fillRect/>
          </a:stretch>
        </p:blipFill>
        <p:spPr>
          <a:xfrm>
            <a:off x="1029970" y="1268095"/>
            <a:ext cx="2030095" cy="880745"/>
          </a:xfrm>
          <a:prstGeom prst="rect">
            <a:avLst/>
          </a:prstGeom>
        </p:spPr>
      </p:pic>
      <p:pic>
        <p:nvPicPr>
          <p:cNvPr id="12" name="图片 11" descr="递墨辊"/>
          <p:cNvPicPr>
            <a:picLocks noChangeAspect="1"/>
          </p:cNvPicPr>
          <p:nvPr/>
        </p:nvPicPr>
        <p:blipFill>
          <a:blip r:embed="rId2"/>
          <a:srcRect l="9040" t="36161" r="9598" b="25877"/>
          <a:stretch>
            <a:fillRect/>
          </a:stretch>
        </p:blipFill>
        <p:spPr>
          <a:xfrm>
            <a:off x="1029970" y="2234565"/>
            <a:ext cx="1924050" cy="897890"/>
          </a:xfrm>
          <a:prstGeom prst="rect">
            <a:avLst/>
          </a:prstGeom>
        </p:spPr>
      </p:pic>
      <p:pic>
        <p:nvPicPr>
          <p:cNvPr id="17" name="图片 16" descr="覆膜辊"/>
          <p:cNvPicPr>
            <a:picLocks noChangeAspect="1"/>
          </p:cNvPicPr>
          <p:nvPr/>
        </p:nvPicPr>
        <p:blipFill>
          <a:blip r:embed="rId3"/>
          <a:srcRect l="13378" t="36622" r="7481" b="25549"/>
          <a:stretch>
            <a:fillRect/>
          </a:stretch>
        </p:blipFill>
        <p:spPr>
          <a:xfrm>
            <a:off x="1029970" y="3240405"/>
            <a:ext cx="1924685" cy="920115"/>
          </a:xfrm>
          <a:prstGeom prst="rect">
            <a:avLst/>
          </a:prstGeom>
        </p:spPr>
      </p:pic>
      <p:pic>
        <p:nvPicPr>
          <p:cNvPr id="18" name="图片 17" descr="夹膜辊"/>
          <p:cNvPicPr>
            <a:picLocks noChangeAspect="1"/>
          </p:cNvPicPr>
          <p:nvPr/>
        </p:nvPicPr>
        <p:blipFill>
          <a:blip r:embed="rId4"/>
          <a:srcRect l="6778" t="37796" r="6870" b="26796"/>
          <a:stretch>
            <a:fillRect/>
          </a:stretch>
        </p:blipFill>
        <p:spPr>
          <a:xfrm>
            <a:off x="3326130" y="1268095"/>
            <a:ext cx="1800225" cy="738505"/>
          </a:xfrm>
          <a:prstGeom prst="rect">
            <a:avLst/>
          </a:prstGeom>
        </p:spPr>
      </p:pic>
      <p:pic>
        <p:nvPicPr>
          <p:cNvPr id="21" name="图片 20" descr="流延压辊"/>
          <p:cNvPicPr>
            <a:picLocks noChangeAspect="1"/>
          </p:cNvPicPr>
          <p:nvPr/>
        </p:nvPicPr>
        <p:blipFill>
          <a:blip r:embed="rId5"/>
          <a:srcRect l="8188" t="36143" r="6944" b="26421"/>
          <a:stretch>
            <a:fillRect/>
          </a:stretch>
        </p:blipFill>
        <p:spPr>
          <a:xfrm>
            <a:off x="3277235" y="2167890"/>
            <a:ext cx="1832610" cy="808355"/>
          </a:xfrm>
          <a:prstGeom prst="rect">
            <a:avLst/>
          </a:prstGeom>
        </p:spPr>
      </p:pic>
      <p:pic>
        <p:nvPicPr>
          <p:cNvPr id="22" name="图片 21" descr="热转印烫金软压辊"/>
          <p:cNvPicPr>
            <a:picLocks noChangeAspect="1"/>
          </p:cNvPicPr>
          <p:nvPr/>
        </p:nvPicPr>
        <p:blipFill>
          <a:blip r:embed="rId6"/>
          <a:srcRect l="5575" t="36348" r="3816" b="26908"/>
          <a:stretch>
            <a:fillRect/>
          </a:stretch>
        </p:blipFill>
        <p:spPr>
          <a:xfrm>
            <a:off x="3238500" y="3240405"/>
            <a:ext cx="1972945" cy="800735"/>
          </a:xfrm>
          <a:prstGeom prst="rect">
            <a:avLst/>
          </a:prstGeom>
        </p:spPr>
      </p:pic>
      <p:pic>
        <p:nvPicPr>
          <p:cNvPr id="23" name="图片 22" descr="纸箱印刷压辊"/>
          <p:cNvPicPr>
            <a:picLocks noChangeAspect="1"/>
          </p:cNvPicPr>
          <p:nvPr/>
        </p:nvPicPr>
        <p:blipFill>
          <a:blip r:embed="rId7"/>
          <a:srcRect t="35712" r="2362" b="26796"/>
          <a:stretch>
            <a:fillRect/>
          </a:stretch>
        </p:blipFill>
        <p:spPr>
          <a:xfrm>
            <a:off x="5721350" y="1276350"/>
            <a:ext cx="1850390" cy="710565"/>
          </a:xfrm>
          <a:prstGeom prst="rect">
            <a:avLst/>
          </a:prstGeom>
        </p:spPr>
      </p:pic>
      <p:pic>
        <p:nvPicPr>
          <p:cNvPr id="24" name="图片 23" descr="UV专用墨辊"/>
          <p:cNvPicPr>
            <a:picLocks noChangeAspect="1"/>
          </p:cNvPicPr>
          <p:nvPr/>
        </p:nvPicPr>
        <p:blipFill>
          <a:blip r:embed="rId8"/>
          <a:srcRect l="7343" t="38025" b="26505"/>
          <a:stretch>
            <a:fillRect/>
          </a:stretch>
        </p:blipFill>
        <p:spPr>
          <a:xfrm>
            <a:off x="5721350" y="2159000"/>
            <a:ext cx="1988185" cy="761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sz="1600" dirty="0" smtClean="0"/>
              <a:t>应用与服务</a:t>
            </a:r>
            <a:r>
              <a:rPr altLang="zh-CN" sz="1600" dirty="0" smtClean="0"/>
              <a:t>  </a:t>
            </a:r>
            <a:r>
              <a:rPr lang="en-US" altLang="zh-CN" sz="1400" smtClean="0">
                <a:solidFill>
                  <a:schemeClr val="accent1"/>
                </a:solidFill>
                <a:latin typeface="Arial" panose="020B0604020202020204" pitchFamily="34" charset="0"/>
                <a:sym typeface="Arial" panose="020B0604020202020204" pitchFamily="34" charset="0"/>
              </a:rPr>
              <a:t>Applications and Services</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3.6</a:t>
            </a:r>
            <a:r>
              <a:rPr lang="zh-CN" altLang="zh-CN" sz="1400"/>
              <a:t> 住宅建筑行</a:t>
            </a:r>
            <a:r>
              <a:rPr lang="zh-CN" altLang="zh-CN" sz="1400"/>
              <a:t>业应用</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pic>
        <p:nvPicPr>
          <p:cNvPr id="4" name="图片 3" descr="砂光辊"/>
          <p:cNvPicPr>
            <a:picLocks noChangeAspect="1"/>
          </p:cNvPicPr>
          <p:nvPr/>
        </p:nvPicPr>
        <p:blipFill>
          <a:blip r:embed="rId1"/>
          <a:srcRect l="311" t="31637" b="27010"/>
          <a:stretch>
            <a:fillRect/>
          </a:stretch>
        </p:blipFill>
        <p:spPr>
          <a:xfrm>
            <a:off x="817245" y="1268095"/>
            <a:ext cx="2284095" cy="947420"/>
          </a:xfrm>
          <a:prstGeom prst="rect">
            <a:avLst/>
          </a:prstGeom>
        </p:spPr>
      </p:pic>
      <p:pic>
        <p:nvPicPr>
          <p:cNvPr id="6" name="图片 5" descr="输送承压辊"/>
          <p:cNvPicPr>
            <a:picLocks noChangeAspect="1"/>
          </p:cNvPicPr>
          <p:nvPr/>
        </p:nvPicPr>
        <p:blipFill>
          <a:blip r:embed="rId2"/>
          <a:srcRect l="3761" t="35289" b="26009"/>
          <a:stretch>
            <a:fillRect/>
          </a:stretch>
        </p:blipFill>
        <p:spPr>
          <a:xfrm>
            <a:off x="817245" y="2264410"/>
            <a:ext cx="2283460" cy="918210"/>
          </a:xfrm>
          <a:prstGeom prst="rect">
            <a:avLst/>
          </a:prstGeom>
        </p:spPr>
      </p:pic>
      <p:pic>
        <p:nvPicPr>
          <p:cNvPr id="7" name="图片 6" descr="涂胶辊"/>
          <p:cNvPicPr>
            <a:picLocks noChangeAspect="1"/>
          </p:cNvPicPr>
          <p:nvPr/>
        </p:nvPicPr>
        <p:blipFill>
          <a:blip r:embed="rId3"/>
          <a:srcRect l="6343" t="34861" r="6511" b="25527"/>
          <a:stretch>
            <a:fillRect/>
          </a:stretch>
        </p:blipFill>
        <p:spPr>
          <a:xfrm>
            <a:off x="817245" y="3246120"/>
            <a:ext cx="2265680" cy="1029970"/>
          </a:xfrm>
          <a:prstGeom prst="rect">
            <a:avLst/>
          </a:prstGeom>
        </p:spPr>
      </p:pic>
      <p:pic>
        <p:nvPicPr>
          <p:cNvPr id="8" name="图片 7" descr="激光镭射辊"/>
          <p:cNvPicPr>
            <a:picLocks noChangeAspect="1"/>
          </p:cNvPicPr>
          <p:nvPr/>
        </p:nvPicPr>
        <p:blipFill>
          <a:blip r:embed="rId4"/>
          <a:srcRect l="5277" t="34454" r="5805" b="27925"/>
          <a:stretch>
            <a:fillRect/>
          </a:stretch>
        </p:blipFill>
        <p:spPr>
          <a:xfrm>
            <a:off x="3279775" y="1268095"/>
            <a:ext cx="1982470" cy="838835"/>
          </a:xfrm>
          <a:prstGeom prst="rect">
            <a:avLst/>
          </a:prstGeom>
        </p:spPr>
      </p:pic>
      <p:pic>
        <p:nvPicPr>
          <p:cNvPr id="14" name="图片 13" descr="海绵辊"/>
          <p:cNvPicPr>
            <a:picLocks noChangeAspect="1"/>
          </p:cNvPicPr>
          <p:nvPr/>
        </p:nvPicPr>
        <p:blipFill>
          <a:blip r:embed="rId5"/>
          <a:srcRect l="4467" t="34909" r="8196" b="26214"/>
          <a:stretch>
            <a:fillRect/>
          </a:stretch>
        </p:blipFill>
        <p:spPr>
          <a:xfrm>
            <a:off x="3236595" y="2212340"/>
            <a:ext cx="2042795" cy="909320"/>
          </a:xfrm>
          <a:prstGeom prst="rect">
            <a:avLst/>
          </a:prstGeom>
        </p:spPr>
      </p:pic>
      <p:pic>
        <p:nvPicPr>
          <p:cNvPr id="15" name="图片 14" descr="各类压辊"/>
          <p:cNvPicPr>
            <a:picLocks noChangeAspect="1"/>
          </p:cNvPicPr>
          <p:nvPr/>
        </p:nvPicPr>
        <p:blipFill>
          <a:blip r:embed="rId6"/>
          <a:srcRect l="3206" t="24751" r="8183" b="26118"/>
          <a:stretch>
            <a:fillRect/>
          </a:stretch>
        </p:blipFill>
        <p:spPr>
          <a:xfrm>
            <a:off x="3279775" y="3307080"/>
            <a:ext cx="1747520" cy="969010"/>
          </a:xfrm>
          <a:prstGeom prst="rect">
            <a:avLst/>
          </a:prstGeom>
        </p:spPr>
      </p:pic>
      <p:pic>
        <p:nvPicPr>
          <p:cNvPr id="16" name="图片 15" descr="UV专用油漆辊"/>
          <p:cNvPicPr>
            <a:picLocks noChangeAspect="1"/>
          </p:cNvPicPr>
          <p:nvPr/>
        </p:nvPicPr>
        <p:blipFill>
          <a:blip r:embed="rId7"/>
          <a:srcRect l="1921" t="36129" r="2971" b="26428"/>
          <a:stretch>
            <a:fillRect/>
          </a:stretch>
        </p:blipFill>
        <p:spPr>
          <a:xfrm>
            <a:off x="5647055" y="1293495"/>
            <a:ext cx="2275840" cy="895985"/>
          </a:xfrm>
          <a:prstGeom prst="rect">
            <a:avLst/>
          </a:prstGeom>
        </p:spPr>
      </p:pic>
      <p:pic>
        <p:nvPicPr>
          <p:cNvPr id="20" name="图片 19" descr="定量钢辊"/>
          <p:cNvPicPr>
            <a:picLocks noChangeAspect="1"/>
          </p:cNvPicPr>
          <p:nvPr/>
        </p:nvPicPr>
        <p:blipFill>
          <a:blip r:embed="rId8"/>
          <a:srcRect l="13225" t="34437" r="7865" b="26784"/>
          <a:stretch>
            <a:fillRect/>
          </a:stretch>
        </p:blipFill>
        <p:spPr>
          <a:xfrm>
            <a:off x="5667375" y="2187575"/>
            <a:ext cx="2256155" cy="11093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sz="1600" dirty="0" smtClean="0"/>
              <a:t>应用与服务</a:t>
            </a:r>
            <a:r>
              <a:rPr altLang="zh-CN" sz="1600" dirty="0" smtClean="0"/>
              <a:t>  </a:t>
            </a:r>
            <a:r>
              <a:rPr lang="en-US" altLang="zh-CN" sz="1400" smtClean="0">
                <a:solidFill>
                  <a:schemeClr val="accent1"/>
                </a:solidFill>
                <a:latin typeface="Arial" panose="020B0604020202020204" pitchFamily="34" charset="0"/>
                <a:sym typeface="Arial" panose="020B0604020202020204" pitchFamily="34" charset="0"/>
              </a:rPr>
              <a:t>Applications and Services</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3.7</a:t>
            </a:r>
            <a:r>
              <a:rPr lang="zh-CN" altLang="zh-CN" sz="1400"/>
              <a:t> 其它应用</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pic>
        <p:nvPicPr>
          <p:cNvPr id="2" name="图片 1" descr="去毛刺开槽胶辊"/>
          <p:cNvPicPr>
            <a:picLocks noChangeAspect="1"/>
          </p:cNvPicPr>
          <p:nvPr/>
        </p:nvPicPr>
        <p:blipFill>
          <a:blip r:embed="rId1"/>
          <a:srcRect l="5663" t="35446" b="26987"/>
          <a:stretch>
            <a:fillRect/>
          </a:stretch>
        </p:blipFill>
        <p:spPr>
          <a:xfrm>
            <a:off x="817245" y="1221105"/>
            <a:ext cx="2570480" cy="1023620"/>
          </a:xfrm>
          <a:prstGeom prst="rect">
            <a:avLst/>
          </a:prstGeom>
        </p:spPr>
      </p:pic>
      <p:pic>
        <p:nvPicPr>
          <p:cNvPr id="5" name="图片 4" descr="热压辊"/>
          <p:cNvPicPr>
            <a:picLocks noChangeAspect="1"/>
          </p:cNvPicPr>
          <p:nvPr/>
        </p:nvPicPr>
        <p:blipFill>
          <a:blip r:embed="rId2"/>
          <a:srcRect l="7686" t="36517" r="6231" b="26149"/>
          <a:stretch>
            <a:fillRect/>
          </a:stretch>
        </p:blipFill>
        <p:spPr>
          <a:xfrm>
            <a:off x="817245" y="2316480"/>
            <a:ext cx="2621915" cy="1137920"/>
          </a:xfrm>
          <a:prstGeom prst="rect">
            <a:avLst/>
          </a:prstGeom>
        </p:spPr>
      </p:pic>
      <p:pic>
        <p:nvPicPr>
          <p:cNvPr id="12" name="图片 11" descr="贴膜胶辊"/>
          <p:cNvPicPr>
            <a:picLocks noChangeAspect="1"/>
          </p:cNvPicPr>
          <p:nvPr/>
        </p:nvPicPr>
        <p:blipFill>
          <a:blip r:embed="rId3"/>
          <a:srcRect l="6923" t="36644" r="6738" b="26694"/>
          <a:stretch>
            <a:fillRect/>
          </a:stretch>
        </p:blipFill>
        <p:spPr>
          <a:xfrm>
            <a:off x="817245" y="3526790"/>
            <a:ext cx="2545080" cy="1080770"/>
          </a:xfrm>
          <a:prstGeom prst="rect">
            <a:avLst/>
          </a:prstGeom>
        </p:spPr>
      </p:pic>
      <p:pic>
        <p:nvPicPr>
          <p:cNvPr id="17" name="图片 16" descr="涂覆胶辊"/>
          <p:cNvPicPr>
            <a:picLocks noChangeAspect="1"/>
          </p:cNvPicPr>
          <p:nvPr/>
        </p:nvPicPr>
        <p:blipFill>
          <a:blip r:embed="rId4"/>
          <a:srcRect l="10536" t="35063" r="4802" b="27273"/>
          <a:stretch>
            <a:fillRect/>
          </a:stretch>
        </p:blipFill>
        <p:spPr>
          <a:xfrm>
            <a:off x="3574415" y="1189990"/>
            <a:ext cx="2306955" cy="1026795"/>
          </a:xfrm>
          <a:prstGeom prst="rect">
            <a:avLst/>
          </a:prstGeom>
        </p:spPr>
      </p:pic>
      <p:pic>
        <p:nvPicPr>
          <p:cNvPr id="18" name="图片 17" descr="展平辊"/>
          <p:cNvPicPr>
            <a:picLocks noChangeAspect="1"/>
          </p:cNvPicPr>
          <p:nvPr/>
        </p:nvPicPr>
        <p:blipFill>
          <a:blip r:embed="rId5"/>
          <a:srcRect l="6551" t="35782" r="7255" b="26053"/>
          <a:stretch>
            <a:fillRect/>
          </a:stretch>
        </p:blipFill>
        <p:spPr>
          <a:xfrm>
            <a:off x="3439160" y="2301240"/>
            <a:ext cx="2442210" cy="1081405"/>
          </a:xfrm>
          <a:prstGeom prst="rect">
            <a:avLst/>
          </a:prstGeom>
        </p:spPr>
      </p:pic>
      <p:pic>
        <p:nvPicPr>
          <p:cNvPr id="21" name="图片 20" descr="传送辊"/>
          <p:cNvPicPr>
            <a:picLocks noChangeAspect="1"/>
          </p:cNvPicPr>
          <p:nvPr/>
        </p:nvPicPr>
        <p:blipFill>
          <a:blip r:embed="rId6"/>
          <a:srcRect l="3497" t="35015" r="4777" b="27396"/>
          <a:stretch>
            <a:fillRect/>
          </a:stretch>
        </p:blipFill>
        <p:spPr>
          <a:xfrm>
            <a:off x="3502025" y="3526790"/>
            <a:ext cx="2379980" cy="975360"/>
          </a:xfrm>
          <a:prstGeom prst="rect">
            <a:avLst/>
          </a:prstGeom>
        </p:spPr>
      </p:pic>
      <p:pic>
        <p:nvPicPr>
          <p:cNvPr id="22" name="图片 21" descr="酸洗辊"/>
          <p:cNvPicPr>
            <a:picLocks noChangeAspect="1"/>
          </p:cNvPicPr>
          <p:nvPr/>
        </p:nvPicPr>
        <p:blipFill>
          <a:blip r:embed="rId7"/>
          <a:srcRect l="12410" t="30011" r="15376" b="28003"/>
          <a:stretch>
            <a:fillRect/>
          </a:stretch>
        </p:blipFill>
        <p:spPr>
          <a:xfrm>
            <a:off x="6353810" y="1052830"/>
            <a:ext cx="2001520" cy="1163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altLang="zh-CN" dirty="0" smtClean="0"/>
              <a:t>认识思德 </a:t>
            </a:r>
            <a:r>
              <a:rPr altLang="zh-CN" sz="1600" dirty="0" smtClean="0"/>
              <a:t>  </a:t>
            </a:r>
            <a:r>
              <a:rPr lang="en-US" altLang="zh-CN" sz="1400" dirty="0" smtClean="0"/>
              <a:t>About us</a:t>
            </a:r>
            <a:endParaRPr lang="en-US" altLang="zh-CN" sz="14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1.1 </a:t>
            </a:r>
            <a:r>
              <a:rPr lang="zh-CN" altLang="en-US" sz="1400"/>
              <a:t>公司简介</a:t>
            </a:r>
            <a:endParaRPr lang="zh-CN" altLang="en-US"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12" name="文本框 11"/>
          <p:cNvSpPr txBox="1"/>
          <p:nvPr/>
        </p:nvSpPr>
        <p:spPr>
          <a:xfrm>
            <a:off x="982980" y="1296670"/>
            <a:ext cx="7693660" cy="2907665"/>
          </a:xfrm>
          <a:prstGeom prst="rect">
            <a:avLst/>
          </a:prstGeom>
          <a:noFill/>
        </p:spPr>
        <p:txBody>
          <a:bodyPr wrap="square" rtlCol="0">
            <a:spAutoFit/>
          </a:bodyPr>
          <a:p>
            <a:pPr>
              <a:lnSpc>
                <a:spcPct val="150000"/>
              </a:lnSpc>
            </a:pPr>
            <a:r>
              <a:rPr lang="en-US" altLang="zh-CN" sz="1400"/>
              <a:t>       </a:t>
            </a:r>
            <a:r>
              <a:rPr lang="zh-CN" altLang="en-US" sz="1400"/>
              <a:t>公司主要产品--硅胶辊、UV油漆辊、电晕辊、薄膜印刷辊、MDO压辊（Machine Direction Orientation RUnning RU.Roller）等产品。</a:t>
            </a:r>
            <a:endParaRPr lang="zh-CN" altLang="en-US" sz="1400"/>
          </a:p>
          <a:p>
            <a:pPr>
              <a:lnSpc>
                <a:spcPct val="150000"/>
              </a:lnSpc>
            </a:pPr>
            <a:endParaRPr lang="zh-CN" altLang="en-US" sz="1400"/>
          </a:p>
          <a:p>
            <a:pPr>
              <a:lnSpc>
                <a:spcPct val="150000"/>
              </a:lnSpc>
            </a:pPr>
            <a:r>
              <a:rPr lang="zh-CN" altLang="en-US" sz="1400"/>
              <a:t>       产品广泛应用于：双向拉伸薄膜机械、薄膜分切复卷机械、皮革机械、食品包装机械、塑料压延及流延设备、无纺布机械、烫金设备、吹膜机设备、制袋机械、热熔等设备。具有耐高温并耐严寒，范围可达0～315℃，并具有十分优异的耐臭氧老化性能、耐热氧老化性能，具有良好的电绝缘性能和抗静电性能。</a:t>
            </a:r>
            <a:endParaRPr lang="zh-CN" altLang="en-US"/>
          </a:p>
          <a:p>
            <a:endParaRPr lang="zh-CN" altLang="en-US"/>
          </a:p>
          <a:p>
            <a:r>
              <a:rPr lang="zh-CN" altLang="en-US"/>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600" dirty="0" smtClean="0"/>
              <a:t>    </a:t>
            </a:r>
            <a:r>
              <a:rPr sz="1600" dirty="0" smtClean="0"/>
              <a:t>应用与服务</a:t>
            </a:r>
            <a:r>
              <a:rPr altLang="zh-CN" sz="1600" dirty="0" smtClean="0"/>
              <a:t>  </a:t>
            </a:r>
            <a:r>
              <a:rPr lang="en-US" altLang="zh-CN" sz="1400" smtClean="0">
                <a:solidFill>
                  <a:schemeClr val="accent1"/>
                </a:solidFill>
                <a:latin typeface="Arial" panose="020B0604020202020204" pitchFamily="34" charset="0"/>
                <a:sym typeface="Arial" panose="020B0604020202020204" pitchFamily="34" charset="0"/>
              </a:rPr>
              <a:t>Applications and Services</a:t>
            </a:r>
            <a:endParaRPr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3.8</a:t>
            </a:r>
            <a:r>
              <a:rPr lang="zh-CN" altLang="zh-CN" sz="1400"/>
              <a:t> 思德提供的服务</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15" name="原创设计师QQ：598969553              _5"/>
          <p:cNvSpPr/>
          <p:nvPr/>
        </p:nvSpPr>
        <p:spPr>
          <a:xfrm>
            <a:off x="1171575" y="1529715"/>
            <a:ext cx="395605" cy="3956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r>
              <a:rPr lang="en-US" altLang="zh-CN" dirty="0"/>
              <a:t>01</a:t>
            </a:r>
            <a:endParaRPr lang="zh-CN" altLang="en-US" dirty="0"/>
          </a:p>
        </p:txBody>
      </p:sp>
      <p:sp>
        <p:nvSpPr>
          <p:cNvPr id="2" name="原创设计师QQ：598969553              _5"/>
          <p:cNvSpPr/>
          <p:nvPr/>
        </p:nvSpPr>
        <p:spPr>
          <a:xfrm>
            <a:off x="1171575" y="2069465"/>
            <a:ext cx="395605" cy="3956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r>
              <a:rPr lang="en-US" altLang="zh-CN" dirty="0"/>
              <a:t>02</a:t>
            </a:r>
            <a:endParaRPr lang="zh-CN" altLang="en-US" dirty="0"/>
          </a:p>
        </p:txBody>
      </p:sp>
      <p:sp>
        <p:nvSpPr>
          <p:cNvPr id="4" name="原创设计师QQ：598969553              _5"/>
          <p:cNvSpPr/>
          <p:nvPr/>
        </p:nvSpPr>
        <p:spPr>
          <a:xfrm>
            <a:off x="1171575" y="2609215"/>
            <a:ext cx="395605" cy="3956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r>
              <a:rPr lang="en-US" altLang="zh-CN" dirty="0"/>
              <a:t>03</a:t>
            </a:r>
            <a:endParaRPr lang="zh-CN" altLang="en-US" dirty="0"/>
          </a:p>
        </p:txBody>
      </p:sp>
      <p:sp>
        <p:nvSpPr>
          <p:cNvPr id="5" name="原创设计师QQ：598969553              _5"/>
          <p:cNvSpPr/>
          <p:nvPr/>
        </p:nvSpPr>
        <p:spPr>
          <a:xfrm>
            <a:off x="1171575" y="3148965"/>
            <a:ext cx="395605" cy="3956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r>
              <a:rPr lang="en-US" altLang="zh-CN" dirty="0"/>
              <a:t>04</a:t>
            </a:r>
            <a:endParaRPr lang="zh-CN" altLang="en-US" dirty="0"/>
          </a:p>
        </p:txBody>
      </p:sp>
      <p:sp>
        <p:nvSpPr>
          <p:cNvPr id="14" name="文本框 13"/>
          <p:cNvSpPr txBox="1"/>
          <p:nvPr/>
        </p:nvSpPr>
        <p:spPr>
          <a:xfrm>
            <a:off x="1735455" y="1574165"/>
            <a:ext cx="5119370" cy="3067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square" rtlCol="0">
            <a:spAutoFit/>
          </a:bodyPr>
          <a:p>
            <a:r>
              <a:rPr lang="zh-CN" altLang="en-US" sz="1400">
                <a:solidFill>
                  <a:schemeClr val="accent1"/>
                </a:solidFill>
                <a:effectLst>
                  <a:outerShdw blurRad="38100" dist="25400" dir="5400000" algn="ctr" rotWithShape="0">
                    <a:srgbClr val="6E747A">
                      <a:alpha val="43000"/>
                    </a:srgbClr>
                  </a:outerShdw>
                </a:effectLst>
                <a:sym typeface="+mn-ea"/>
              </a:rPr>
              <a:t>包胶（用户提供辊芯）</a:t>
            </a:r>
            <a:endParaRPr lang="zh-CN" altLang="en-US" sz="1400">
              <a:solidFill>
                <a:schemeClr val="accent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7" name="文本框 6"/>
          <p:cNvSpPr txBox="1"/>
          <p:nvPr/>
        </p:nvSpPr>
        <p:spPr>
          <a:xfrm>
            <a:off x="1734185" y="2158365"/>
            <a:ext cx="5119370" cy="3067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square" rtlCol="0">
            <a:spAutoFit/>
          </a:bodyPr>
          <a:p>
            <a:r>
              <a:rPr lang="zh-CN" altLang="en-US" sz="1400">
                <a:solidFill>
                  <a:schemeClr val="accent1"/>
                </a:solidFill>
                <a:effectLst>
                  <a:outerShdw blurRad="38100" dist="25400" dir="5400000" algn="ctr" rotWithShape="0">
                    <a:srgbClr val="6E747A">
                      <a:alpha val="43000"/>
                    </a:srgbClr>
                  </a:outerShdw>
                </a:effectLst>
                <a:sym typeface="+mn-ea"/>
              </a:rPr>
              <a:t>新做胶辊（辊芯及包胶均由思德提供）</a:t>
            </a:r>
            <a:endParaRPr lang="zh-CN" altLang="en-US" sz="1400">
              <a:solidFill>
                <a:schemeClr val="accent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8" name="文本框 7"/>
          <p:cNvSpPr txBox="1"/>
          <p:nvPr/>
        </p:nvSpPr>
        <p:spPr>
          <a:xfrm>
            <a:off x="1735455" y="2653665"/>
            <a:ext cx="5119370" cy="3067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square" rtlCol="0">
            <a:spAutoFit/>
          </a:bodyPr>
          <a:p>
            <a:r>
              <a:rPr lang="zh-CN" altLang="en-US" sz="1400">
                <a:solidFill>
                  <a:schemeClr val="accent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cs typeface="华文中宋" panose="02010600040101010101" charset="-122"/>
              </a:rPr>
              <a:t>胶辊表面的特殊加工</a:t>
            </a:r>
            <a:endParaRPr lang="zh-CN" altLang="en-US" sz="1400">
              <a:solidFill>
                <a:schemeClr val="accent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cs typeface="华文中宋" panose="02010600040101010101" charset="-122"/>
            </a:endParaRPr>
          </a:p>
        </p:txBody>
      </p:sp>
      <p:sp>
        <p:nvSpPr>
          <p:cNvPr id="12" name="文本框 11"/>
          <p:cNvSpPr txBox="1"/>
          <p:nvPr/>
        </p:nvSpPr>
        <p:spPr>
          <a:xfrm>
            <a:off x="1734185" y="3148965"/>
            <a:ext cx="5119370" cy="3067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square" rtlCol="0">
            <a:spAutoFit/>
          </a:bodyPr>
          <a:p>
            <a:r>
              <a:rPr lang="zh-CN" altLang="en-US" sz="1400">
                <a:solidFill>
                  <a:schemeClr val="accent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cs typeface="华文中宋" panose="02010600040101010101" charset="-122"/>
              </a:rPr>
              <a:t>胶辊送样检测分析及现场问题的检测分析</a:t>
            </a:r>
            <a:endParaRPr lang="zh-CN" altLang="en-US" sz="1400">
              <a:solidFill>
                <a:schemeClr val="accent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cs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1"/>
            </p:custDataLst>
          </p:nvPr>
        </p:nvCxnSpPr>
        <p:spPr>
          <a:xfrm>
            <a:off x="0" y="1438476"/>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2"/>
            </p:custDataLst>
          </p:nvPr>
        </p:nvCxnSpPr>
        <p:spPr>
          <a:xfrm>
            <a:off x="0" y="24709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3"/>
            </p:custDataLst>
          </p:nvPr>
        </p:nvSpPr>
        <p:spPr>
          <a:xfrm>
            <a:off x="3327449" y="1264024"/>
            <a:ext cx="2437720" cy="348900"/>
          </a:xfrm>
          <a:prstGeom prst="roundRect">
            <a:avLst>
              <a:gd name="adj" fmla="val 50000"/>
            </a:avLst>
          </a:prstGeom>
          <a:solidFill>
            <a:schemeClr val="accent1"/>
          </a:solidFill>
        </p:spPr>
        <p:txBody>
          <a:bodyPr wrap="square" lIns="0" tIns="0" rIns="0" bIns="0" rtlCol="0" anchor="ctr" anchorCtr="0">
            <a:noAutofit/>
          </a:bodyPr>
          <a:lstStyle/>
          <a:p>
            <a:pPr algn="ctr"/>
            <a:r>
              <a:rPr lang="en-US" altLang="zh-CN" sz="1990" dirty="0">
                <a:solidFill>
                  <a:srgbClr val="FFFFFF"/>
                </a:solidFill>
                <a:latin typeface="Arial" panose="020B0604020202020204" pitchFamily="34" charset="0"/>
                <a:ea typeface="微软雅黑" panose="020B0503020204020204" pitchFamily="34" charset="-122"/>
                <a:sym typeface="Arial" panose="020B0604020202020204" pitchFamily="34" charset="0"/>
              </a:rPr>
              <a:t>PART  4</a:t>
            </a:r>
            <a:endParaRPr lang="en-US" altLang="zh-CN" sz="199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MH_Entry_1"/>
          <p:cNvSpPr/>
          <p:nvPr>
            <p:custDataLst>
              <p:tags r:id="rId4"/>
            </p:custDataLst>
          </p:nvPr>
        </p:nvSpPr>
        <p:spPr>
          <a:xfrm>
            <a:off x="3079381" y="1830970"/>
            <a:ext cx="2933857" cy="4921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zh-CN"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行业解决方案</a:t>
            </a:r>
            <a:endParaRPr lang="en-US" altLang="zh-CN"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14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14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Industry Solutions</a:t>
            </a:r>
            <a:endParaRPr lang="en-US" altLang="zh-CN" sz="14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bwMode="auto">
          <a:xfrm>
            <a:off x="2368245" y="266248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2" name="文本框 1"/>
          <p:cNvSpPr txBox="1"/>
          <p:nvPr/>
        </p:nvSpPr>
        <p:spPr>
          <a:xfrm>
            <a:off x="2618105" y="2612205"/>
            <a:ext cx="2607945" cy="306705"/>
          </a:xfrm>
          <a:prstGeom prst="rect">
            <a:avLst/>
          </a:prstGeom>
          <a:noFill/>
        </p:spPr>
        <p:txBody>
          <a:bodyPr wrap="square" rtlCol="0">
            <a:spAutoFit/>
          </a:bodyPr>
          <a:p>
            <a:r>
              <a:rPr lang="en-US" altLang="zh-CN" sz="1400"/>
              <a:t>4.1 </a:t>
            </a:r>
            <a:r>
              <a:rPr lang="zh-CN" altLang="zh-CN" sz="1400"/>
              <a:t>电解铜箔解决方案</a:t>
            </a:r>
            <a:endParaRPr lang="zh-CN" altLang="zh-CN" sz="1400"/>
          </a:p>
        </p:txBody>
      </p:sp>
      <p:sp>
        <p:nvSpPr>
          <p:cNvPr id="3" name="椭圆 2"/>
          <p:cNvSpPr/>
          <p:nvPr/>
        </p:nvSpPr>
        <p:spPr bwMode="auto">
          <a:xfrm>
            <a:off x="2368245" y="3021259"/>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5" name="文本框 4"/>
          <p:cNvSpPr txBox="1"/>
          <p:nvPr/>
        </p:nvSpPr>
        <p:spPr>
          <a:xfrm>
            <a:off x="2618105" y="2954470"/>
            <a:ext cx="2607945" cy="306705"/>
          </a:xfrm>
          <a:prstGeom prst="rect">
            <a:avLst/>
          </a:prstGeom>
          <a:noFill/>
        </p:spPr>
        <p:txBody>
          <a:bodyPr wrap="square" rtlCol="0">
            <a:spAutoFit/>
          </a:bodyPr>
          <a:p>
            <a:r>
              <a:rPr lang="en-US" altLang="zh-CN" sz="1400"/>
              <a:t>4.2 </a:t>
            </a:r>
            <a:r>
              <a:rPr lang="zh-CN" altLang="zh-CN" sz="1400"/>
              <a:t>双拉膜解决方案</a:t>
            </a:r>
            <a:endParaRPr lang="zh-CN" altLang="zh-CN" sz="1400"/>
          </a:p>
        </p:txBody>
      </p:sp>
      <p:sp>
        <p:nvSpPr>
          <p:cNvPr id="24" name="灯片编号占位符 23"/>
          <p:cNvSpPr>
            <a:spLocks noGrp="1"/>
          </p:cNvSpPr>
          <p:nvPr>
            <p:ph type="sldNum" sz="quarter" idx="12"/>
          </p:nvPr>
        </p:nvSpPr>
        <p:spPr/>
        <p:txBody>
          <a:bodyPr/>
          <a:p>
            <a:fld id="{0C913308-F349-4B6D-A68A-DD1791B4A57B}" type="slidenum">
              <a:rPr lang="zh-CN" altLang="en-US" smtClean="0"/>
            </a:fld>
            <a:endParaRPr lang="zh-CN" altLang="en-US"/>
          </a:p>
        </p:txBody>
      </p:sp>
    </p:spTree>
    <p:custDataLst>
      <p:tags r:id="rId5"/>
    </p:custData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9"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par>
                                <p:cTn id="24" presetID="2" presetClass="entr" presetSubtype="9"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0-#ppt_h/2"/>
                                          </p:val>
                                        </p:tav>
                                        <p:tav tm="100000">
                                          <p:val>
                                            <p:strVal val="#ppt_y"/>
                                          </p:val>
                                        </p:tav>
                                      </p:tavLst>
                                    </p:anim>
                                  </p:childTnLst>
                                </p:cTn>
                              </p:par>
                              <p:par>
                                <p:cTn id="28" presetID="3" presetClass="entr" presetSubtype="1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bldLvl="0" animBg="1"/>
      <p:bldP spid="35" grpId="0" bldLvl="0" animBg="1"/>
      <p:bldP spid="3" grpId="0" bldLvl="0" animBg="1"/>
      <p:bldP spid="2"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06780" y="267785"/>
            <a:ext cx="6230620" cy="330200"/>
          </a:xfrm>
        </p:spPr>
        <p:txBody>
          <a:bodyPr/>
          <a:lstStyle/>
          <a:p>
            <a:r>
              <a:rPr altLang="zh-CN" sz="1400" dirty="0" smtClean="0"/>
              <a:t>行业解决方案 </a:t>
            </a:r>
            <a:r>
              <a:rPr altLang="zh-CN" sz="1000" dirty="0" smtClean="0"/>
              <a:t>Industry Solutions</a:t>
            </a:r>
            <a:endParaRPr altLang="zh-CN" sz="1000" dirty="0" smtClean="0"/>
          </a:p>
        </p:txBody>
      </p:sp>
      <p:sp>
        <p:nvSpPr>
          <p:cNvPr id="3" name="文本框 2"/>
          <p:cNvSpPr txBox="1"/>
          <p:nvPr/>
        </p:nvSpPr>
        <p:spPr>
          <a:xfrm>
            <a:off x="3489960" y="692600"/>
            <a:ext cx="1744980" cy="368300"/>
          </a:xfrm>
          <a:prstGeom prst="rect">
            <a:avLst/>
          </a:prstGeom>
          <a:noFill/>
        </p:spPr>
        <p:txBody>
          <a:bodyPr wrap="none" rtlCol="0" anchor="t">
            <a:spAutoFit/>
          </a:bodyPr>
          <a:p>
            <a:pPr algn="l"/>
            <a:r>
              <a:rPr lang="en-US" altLang="zh-CN">
                <a:sym typeface="+mn-ea"/>
              </a:rPr>
              <a:t>4.</a:t>
            </a:r>
            <a:r>
              <a:rPr lang="zh-CN" altLang="zh-CN">
                <a:sym typeface="+mn-ea"/>
              </a:rPr>
              <a:t>行业解决方案</a:t>
            </a:r>
            <a:endParaRPr lang="zh-CN" altLang="zh-CN" dirty="0" smtClean="0">
              <a:solidFill>
                <a:schemeClr val="accent1"/>
              </a:solidFill>
              <a:sym typeface="+mn-ea"/>
            </a:endParaRPr>
          </a:p>
        </p:txBody>
      </p:sp>
      <p:grpSp>
        <p:nvGrpSpPr>
          <p:cNvPr id="23" name="组合 22"/>
          <p:cNvGrpSpPr/>
          <p:nvPr/>
        </p:nvGrpSpPr>
        <p:grpSpPr>
          <a:xfrm>
            <a:off x="761365" y="1060900"/>
            <a:ext cx="3672840" cy="3820795"/>
            <a:chOff x="1377" y="2951"/>
            <a:chExt cx="8663" cy="9009"/>
          </a:xfrm>
        </p:grpSpPr>
        <p:grpSp>
          <p:nvGrpSpPr>
            <p:cNvPr id="21" name="组合 20"/>
            <p:cNvGrpSpPr/>
            <p:nvPr/>
          </p:nvGrpSpPr>
          <p:grpSpPr>
            <a:xfrm>
              <a:off x="1377" y="2951"/>
              <a:ext cx="8497" cy="9009"/>
              <a:chOff x="1377" y="2951"/>
              <a:chExt cx="8497" cy="9009"/>
            </a:xfrm>
          </p:grpSpPr>
          <p:sp>
            <p:nvSpPr>
              <p:cNvPr id="22" name="Oval 6"/>
              <p:cNvSpPr>
                <a:spLocks noChangeArrowheads="1"/>
              </p:cNvSpPr>
              <p:nvPr/>
            </p:nvSpPr>
            <p:spPr bwMode="auto">
              <a:xfrm>
                <a:off x="2363" y="4006"/>
                <a:ext cx="6698" cy="6698"/>
              </a:xfrm>
              <a:prstGeom prst="ellipse">
                <a:avLst/>
              </a:prstGeom>
              <a:noFill/>
              <a:ln w="19050">
                <a:solidFill>
                  <a:srgbClr val="006CB8"/>
                </a:solidFill>
                <a:prstDash val="dash"/>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endParaRPr lang="zh-CN" altLang="en-US" sz="2600"/>
              </a:p>
            </p:txBody>
          </p:sp>
          <p:sp>
            <p:nvSpPr>
              <p:cNvPr id="24" name="Freeform 23"/>
              <p:cNvSpPr/>
              <p:nvPr/>
            </p:nvSpPr>
            <p:spPr bwMode="auto">
              <a:xfrm>
                <a:off x="4590" y="2951"/>
                <a:ext cx="2440" cy="2180"/>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p>
                <a:pPr fontAlgn="auto">
                  <a:spcBef>
                    <a:spcPts val="0"/>
                  </a:spcBef>
                  <a:spcAft>
                    <a:spcPts val="0"/>
                  </a:spcAft>
                  <a:defRPr/>
                </a:pPr>
                <a:endParaRPr lang="zh-CN" altLang="en-US" sz="2600">
                  <a:solidFill>
                    <a:prstClr val="black"/>
                  </a:solidFill>
                  <a:latin typeface="+mn-lt"/>
                  <a:ea typeface="+mn-ea"/>
                </a:endParaRPr>
              </a:p>
            </p:txBody>
          </p:sp>
          <p:sp>
            <p:nvSpPr>
              <p:cNvPr id="25" name="Freeform 23"/>
              <p:cNvSpPr/>
              <p:nvPr/>
            </p:nvSpPr>
            <p:spPr bwMode="auto">
              <a:xfrm>
                <a:off x="7434" y="8086"/>
                <a:ext cx="2440" cy="2180"/>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p>
                <a:pPr fontAlgn="auto">
                  <a:spcBef>
                    <a:spcPts val="0"/>
                  </a:spcBef>
                  <a:spcAft>
                    <a:spcPts val="0"/>
                  </a:spcAft>
                  <a:defRPr/>
                </a:pPr>
                <a:endParaRPr lang="zh-CN" altLang="en-US" sz="2600">
                  <a:solidFill>
                    <a:prstClr val="black"/>
                  </a:solidFill>
                  <a:latin typeface="+mn-lt"/>
                  <a:ea typeface="+mn-ea"/>
                </a:endParaRPr>
              </a:p>
            </p:txBody>
          </p:sp>
          <p:sp>
            <p:nvSpPr>
              <p:cNvPr id="26" name="Freeform 23"/>
              <p:cNvSpPr/>
              <p:nvPr/>
            </p:nvSpPr>
            <p:spPr bwMode="auto">
              <a:xfrm>
                <a:off x="1377" y="8086"/>
                <a:ext cx="2440" cy="2180"/>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p>
                <a:pPr fontAlgn="auto">
                  <a:spcBef>
                    <a:spcPts val="0"/>
                  </a:spcBef>
                  <a:spcAft>
                    <a:spcPts val="0"/>
                  </a:spcAft>
                  <a:defRPr/>
                </a:pPr>
                <a:endParaRPr lang="zh-CN" altLang="en-US" sz="2600">
                  <a:solidFill>
                    <a:prstClr val="black"/>
                  </a:solidFill>
                  <a:latin typeface="+mn-lt"/>
                  <a:ea typeface="+mn-ea"/>
                </a:endParaRPr>
              </a:p>
            </p:txBody>
          </p:sp>
          <p:sp>
            <p:nvSpPr>
              <p:cNvPr id="27" name="Oval 53"/>
              <p:cNvSpPr>
                <a:spLocks noChangeArrowheads="1"/>
              </p:cNvSpPr>
              <p:nvPr/>
            </p:nvSpPr>
            <p:spPr bwMode="auto">
              <a:xfrm>
                <a:off x="1444" y="4517"/>
                <a:ext cx="2406" cy="2408"/>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600"/>
              </a:p>
            </p:txBody>
          </p:sp>
          <p:sp>
            <p:nvSpPr>
              <p:cNvPr id="28" name="Oval 53"/>
              <p:cNvSpPr>
                <a:spLocks noChangeArrowheads="1"/>
              </p:cNvSpPr>
              <p:nvPr/>
            </p:nvSpPr>
            <p:spPr bwMode="auto">
              <a:xfrm>
                <a:off x="4421" y="9552"/>
                <a:ext cx="2406" cy="2408"/>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600"/>
              </a:p>
            </p:txBody>
          </p:sp>
          <p:sp>
            <p:nvSpPr>
              <p:cNvPr id="29" name="Rectangle 37"/>
              <p:cNvSpPr>
                <a:spLocks noChangeArrowheads="1"/>
              </p:cNvSpPr>
              <p:nvPr/>
            </p:nvSpPr>
            <p:spPr bwMode="auto">
              <a:xfrm>
                <a:off x="1873" y="8765"/>
                <a:ext cx="1408" cy="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r>
                  <a:rPr lang="zh-CN" altLang="en-US" sz="1600">
                    <a:solidFill>
                      <a:srgbClr val="006CB8"/>
                    </a:solidFill>
                    <a:latin typeface="微软雅黑" panose="020B0503020204020204" pitchFamily="34" charset="-122"/>
                    <a:ea typeface="微软雅黑" panose="020B0503020204020204" pitchFamily="34" charset="-122"/>
                  </a:rPr>
                  <a:t>纺织</a:t>
                </a:r>
                <a:endParaRPr lang="zh-CN" altLang="en-US" sz="1600">
                  <a:solidFill>
                    <a:srgbClr val="006CB8"/>
                  </a:solidFill>
                  <a:latin typeface="微软雅黑" panose="020B0503020204020204" pitchFamily="34" charset="-122"/>
                  <a:ea typeface="微软雅黑" panose="020B0503020204020204" pitchFamily="34" charset="-122"/>
                </a:endParaRPr>
              </a:p>
            </p:txBody>
          </p:sp>
          <p:sp>
            <p:nvSpPr>
              <p:cNvPr id="30" name="Rectangle 39"/>
              <p:cNvSpPr>
                <a:spLocks noChangeArrowheads="1"/>
              </p:cNvSpPr>
              <p:nvPr/>
            </p:nvSpPr>
            <p:spPr bwMode="auto">
              <a:xfrm>
                <a:off x="8088" y="8827"/>
                <a:ext cx="1603" cy="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r>
                  <a:rPr lang="zh-CN" altLang="en-US" sz="1400">
                    <a:solidFill>
                      <a:srgbClr val="006CB8"/>
                    </a:solidFill>
                    <a:latin typeface="微软雅黑" panose="020B0503020204020204" pitchFamily="34" charset="-122"/>
                    <a:ea typeface="微软雅黑" panose="020B0503020204020204" pitchFamily="34" charset="-122"/>
                  </a:rPr>
                  <a:t>玻璃</a:t>
                </a:r>
                <a:endParaRPr lang="zh-CN" altLang="en-US" sz="1400">
                  <a:solidFill>
                    <a:srgbClr val="006CB8"/>
                  </a:solidFill>
                  <a:latin typeface="微软雅黑" panose="020B0503020204020204" pitchFamily="34" charset="-122"/>
                  <a:ea typeface="微软雅黑" panose="020B0503020204020204" pitchFamily="34" charset="-122"/>
                </a:endParaRPr>
              </a:p>
            </p:txBody>
          </p:sp>
          <p:sp>
            <p:nvSpPr>
              <p:cNvPr id="31" name="Rectangle 40"/>
              <p:cNvSpPr>
                <a:spLocks noChangeArrowheads="1"/>
              </p:cNvSpPr>
              <p:nvPr/>
            </p:nvSpPr>
            <p:spPr bwMode="auto">
              <a:xfrm>
                <a:off x="1873" y="5310"/>
                <a:ext cx="1408" cy="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r>
                  <a:rPr lang="zh-CN" altLang="en-US" sz="1600">
                    <a:solidFill>
                      <a:srgbClr val="006CB8"/>
                    </a:solidFill>
                    <a:latin typeface="微软雅黑" panose="020B0503020204020204" pitchFamily="34" charset="-122"/>
                    <a:ea typeface="微软雅黑" panose="020B0503020204020204" pitchFamily="34" charset="-122"/>
                  </a:rPr>
                  <a:t>造纸</a:t>
                </a:r>
                <a:endParaRPr lang="zh-CN" altLang="en-US" sz="1600">
                  <a:solidFill>
                    <a:srgbClr val="006CB8"/>
                  </a:solidFill>
                  <a:latin typeface="微软雅黑" panose="020B0503020204020204" pitchFamily="34" charset="-122"/>
                  <a:ea typeface="微软雅黑" panose="020B0503020204020204" pitchFamily="34" charset="-122"/>
                </a:endParaRPr>
              </a:p>
            </p:txBody>
          </p:sp>
          <p:sp>
            <p:nvSpPr>
              <p:cNvPr id="32" name="Rectangle 41"/>
              <p:cNvSpPr>
                <a:spLocks noChangeArrowheads="1"/>
              </p:cNvSpPr>
              <p:nvPr/>
            </p:nvSpPr>
            <p:spPr bwMode="auto">
              <a:xfrm>
                <a:off x="5106" y="3630"/>
                <a:ext cx="1408" cy="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r>
                  <a:rPr lang="zh-CN" altLang="en-US" sz="1600">
                    <a:solidFill>
                      <a:srgbClr val="006CB8"/>
                    </a:solidFill>
                    <a:latin typeface="微软雅黑" panose="020B0503020204020204" pitchFamily="34" charset="-122"/>
                    <a:ea typeface="微软雅黑" panose="020B0503020204020204" pitchFamily="34" charset="-122"/>
                  </a:rPr>
                  <a:t>金属</a:t>
                </a:r>
                <a:endParaRPr lang="zh-CN" altLang="en-US" sz="1600">
                  <a:solidFill>
                    <a:srgbClr val="006CB8"/>
                  </a:solidFill>
                  <a:latin typeface="微软雅黑" panose="020B0503020204020204" pitchFamily="34" charset="-122"/>
                  <a:ea typeface="微软雅黑" panose="020B0503020204020204" pitchFamily="34" charset="-122"/>
                </a:endParaRPr>
              </a:p>
            </p:txBody>
          </p:sp>
          <p:sp>
            <p:nvSpPr>
              <p:cNvPr id="33" name="Rectangle 42"/>
              <p:cNvSpPr>
                <a:spLocks noChangeArrowheads="1"/>
              </p:cNvSpPr>
              <p:nvPr/>
            </p:nvSpPr>
            <p:spPr bwMode="auto">
              <a:xfrm>
                <a:off x="4539" y="10054"/>
                <a:ext cx="2288" cy="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r>
                  <a:rPr lang="en-US" altLang="zh-CN" sz="2800">
                    <a:solidFill>
                      <a:srgbClr val="006CB8"/>
                    </a:solidFill>
                    <a:latin typeface="方正兰亭大黑_GBK" panose="02000000000000000000" pitchFamily="2" charset="-122"/>
                    <a:ea typeface="方正兰亭大黑_GBK" panose="02000000000000000000" pitchFamily="2" charset="-122"/>
                  </a:rPr>
                  <a:t> </a:t>
                </a:r>
                <a:r>
                  <a:rPr lang="en-US" altLang="zh-CN" sz="1600">
                    <a:solidFill>
                      <a:srgbClr val="006CB8"/>
                    </a:solidFill>
                    <a:latin typeface="方正兰亭大黑_GBK" panose="02000000000000000000" pitchFamily="2" charset="-122"/>
                    <a:ea typeface="方正兰亭大黑_GBK" panose="02000000000000000000" pitchFamily="2" charset="-122"/>
                  </a:rPr>
                  <a:t> </a:t>
                </a:r>
                <a:r>
                  <a:rPr lang="zh-CN" altLang="zh-CN" sz="1400">
                    <a:solidFill>
                      <a:srgbClr val="006CB8"/>
                    </a:solidFill>
                    <a:latin typeface="+mj-ea"/>
                    <a:ea typeface="+mj-ea"/>
                  </a:rPr>
                  <a:t>印刷</a:t>
                </a:r>
                <a:endParaRPr lang="zh-CN" altLang="zh-CN" sz="1400">
                  <a:solidFill>
                    <a:srgbClr val="006CB8"/>
                  </a:solidFill>
                  <a:latin typeface="+mj-ea"/>
                  <a:ea typeface="+mj-ea"/>
                </a:endParaRPr>
              </a:p>
            </p:txBody>
          </p:sp>
        </p:grpSp>
        <p:sp>
          <p:nvSpPr>
            <p:cNvPr id="35" name="Oval 53"/>
            <p:cNvSpPr>
              <a:spLocks noChangeArrowheads="1"/>
            </p:cNvSpPr>
            <p:nvPr/>
          </p:nvSpPr>
          <p:spPr bwMode="auto">
            <a:xfrm>
              <a:off x="7634" y="4729"/>
              <a:ext cx="2406" cy="2408"/>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600"/>
            </a:p>
          </p:txBody>
        </p:sp>
      </p:grpSp>
      <p:sp>
        <p:nvSpPr>
          <p:cNvPr id="36" name="Rectangle 39"/>
          <p:cNvSpPr>
            <a:spLocks noChangeArrowheads="1"/>
          </p:cNvSpPr>
          <p:nvPr/>
        </p:nvSpPr>
        <p:spPr bwMode="auto">
          <a:xfrm>
            <a:off x="3572215" y="2104729"/>
            <a:ext cx="762107" cy="30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r>
              <a:rPr lang="zh-CN" altLang="en-US" sz="1400">
                <a:solidFill>
                  <a:srgbClr val="006CB8"/>
                </a:solidFill>
                <a:latin typeface="微软雅黑" panose="020B0503020204020204" pitchFamily="34" charset="-122"/>
                <a:ea typeface="微软雅黑" panose="020B0503020204020204" pitchFamily="34" charset="-122"/>
              </a:rPr>
              <a:t>薄膜</a:t>
            </a:r>
            <a:endParaRPr lang="zh-CN" altLang="en-US" sz="1400">
              <a:solidFill>
                <a:srgbClr val="006CB8"/>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4691380" y="2104840"/>
            <a:ext cx="4152900" cy="829945"/>
          </a:xfrm>
          <a:prstGeom prst="rect">
            <a:avLst/>
          </a:prstGeom>
          <a:solidFill>
            <a:schemeClr val="accent2">
              <a:lumMod val="20000"/>
              <a:lumOff val="80000"/>
            </a:schemeClr>
          </a:solidFill>
        </p:spPr>
        <p:txBody>
          <a:bodyPr wrap="square" rtlCol="0" anchor="t">
            <a:spAutoFit/>
          </a:bodyPr>
          <a:p>
            <a:pPr algn="l"/>
            <a:r>
              <a:rPr lang="zh-CN" altLang="en-US" sz="1600">
                <a:solidFill>
                  <a:srgbClr val="7030A0"/>
                </a:solidFill>
                <a:latin typeface="+mn-ea"/>
                <a:sym typeface="+mn-ea"/>
              </a:rPr>
              <a:t>思德胶辊致力于胶辊在多个行业的生产工艺配合。针对相关行业的胶辊具体问题，提供整体解决方案。</a:t>
            </a:r>
            <a:endParaRPr lang="zh-CN" altLang="en-US" sz="1600">
              <a:solidFill>
                <a:srgbClr val="7030A0"/>
              </a:solidFill>
              <a:latin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1800" dirty="0" smtClean="0">
                <a:solidFill>
                  <a:prstClr val="black">
                    <a:lumMod val="65000"/>
                    <a:lumOff val="35000"/>
                  </a:prstClr>
                </a:solidFill>
              </a:rPr>
              <a:t>联系我们 </a:t>
            </a:r>
            <a:r>
              <a:rPr lang="en-US" altLang="zh-CN" sz="1200" dirty="0" smtClean="0">
                <a:solidFill>
                  <a:prstClr val="black">
                    <a:lumMod val="65000"/>
                    <a:lumOff val="35000"/>
                  </a:prstClr>
                </a:solidFill>
              </a:rPr>
              <a:t>(Contact Us)</a:t>
            </a:r>
            <a:endParaRPr lang="zh-CN" altLang="en-US" dirty="0"/>
          </a:p>
        </p:txBody>
      </p:sp>
      <p:sp>
        <p:nvSpPr>
          <p:cNvPr id="6" name="TextBox 72"/>
          <p:cNvSpPr txBox="1"/>
          <p:nvPr/>
        </p:nvSpPr>
        <p:spPr bwMode="auto">
          <a:xfrm>
            <a:off x="2579975" y="4692187"/>
            <a:ext cx="3024000" cy="3371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600" b="1" kern="0" dirty="0" smtClean="0">
                <a:solidFill>
                  <a:schemeClr val="accent1"/>
                </a:solidFill>
                <a:cs typeface="Arial" panose="020B0604020202020204" pitchFamily="34" charset="0"/>
              </a:rPr>
              <a:t>www.shside.com.cn</a:t>
            </a:r>
            <a:endParaRPr lang="en-US" altLang="zh-CN" sz="1600" b="1" kern="0" dirty="0">
              <a:solidFill>
                <a:schemeClr val="accent1"/>
              </a:solidFill>
              <a:cs typeface="Arial" panose="020B0604020202020204" pitchFamily="34" charset="0"/>
            </a:endParaRPr>
          </a:p>
        </p:txBody>
      </p:sp>
      <p:sp>
        <p:nvSpPr>
          <p:cNvPr id="21" name="矩形 10"/>
          <p:cNvSpPr>
            <a:spLocks noChangeAspect="1"/>
          </p:cNvSpPr>
          <p:nvPr/>
        </p:nvSpPr>
        <p:spPr>
          <a:xfrm>
            <a:off x="2292883" y="1478149"/>
            <a:ext cx="686675" cy="74798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22" name="矩形 10"/>
          <p:cNvSpPr>
            <a:spLocks noChangeAspect="1"/>
          </p:cNvSpPr>
          <p:nvPr/>
        </p:nvSpPr>
        <p:spPr>
          <a:xfrm>
            <a:off x="2292883" y="2530858"/>
            <a:ext cx="686675" cy="74798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grpSp>
        <p:nvGrpSpPr>
          <p:cNvPr id="42" name="组合 41"/>
          <p:cNvGrpSpPr/>
          <p:nvPr/>
        </p:nvGrpSpPr>
        <p:grpSpPr>
          <a:xfrm>
            <a:off x="2464842" y="2544295"/>
            <a:ext cx="686104" cy="747986"/>
            <a:chOff x="2464842" y="2297153"/>
            <a:chExt cx="686104" cy="747986"/>
          </a:xfrm>
        </p:grpSpPr>
        <p:sp>
          <p:nvSpPr>
            <p:cNvPr id="25" name="矩形 10"/>
            <p:cNvSpPr>
              <a:spLocks noChangeAspect="1"/>
            </p:cNvSpPr>
            <p:nvPr/>
          </p:nvSpPr>
          <p:spPr>
            <a:xfrm>
              <a:off x="2464842" y="2297153"/>
              <a:ext cx="686104" cy="74798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0" name="矩形 19"/>
            <p:cNvSpPr/>
            <p:nvPr/>
          </p:nvSpPr>
          <p:spPr>
            <a:xfrm>
              <a:off x="2603308" y="2466560"/>
              <a:ext cx="409172" cy="409172"/>
            </a:xfrm>
            <a:prstGeom prst="rect">
              <a:avLst/>
            </a:prstGeom>
            <a:blipFill>
              <a:blip r:embed="rId1" cstate="screen"/>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2464850" y="1491583"/>
            <a:ext cx="686104" cy="747986"/>
            <a:chOff x="2464850" y="1244443"/>
            <a:chExt cx="686104" cy="747986"/>
          </a:xfrm>
        </p:grpSpPr>
        <p:sp>
          <p:nvSpPr>
            <p:cNvPr id="31" name="矩形 10"/>
            <p:cNvSpPr>
              <a:spLocks noChangeAspect="1"/>
            </p:cNvSpPr>
            <p:nvPr/>
          </p:nvSpPr>
          <p:spPr>
            <a:xfrm>
              <a:off x="2464850" y="1244443"/>
              <a:ext cx="686104" cy="74798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pic>
          <p:nvPicPr>
            <p:cNvPr id="36" name="图片 35"/>
            <p:cNvPicPr>
              <a:picLocks noChangeAspect="1"/>
            </p:cNvPicPr>
            <p:nvPr/>
          </p:nvPicPr>
          <p:blipFill>
            <a:blip r:embed="rId2" cstate="screen"/>
            <a:stretch>
              <a:fillRect/>
            </a:stretch>
          </p:blipFill>
          <p:spPr>
            <a:xfrm>
              <a:off x="2604760" y="1416177"/>
              <a:ext cx="406285" cy="404518"/>
            </a:xfrm>
            <a:prstGeom prst="rect">
              <a:avLst/>
            </a:prstGeom>
          </p:spPr>
        </p:pic>
      </p:grpSp>
      <p:sp>
        <p:nvSpPr>
          <p:cNvPr id="37" name="矩形 10"/>
          <p:cNvSpPr>
            <a:spLocks noChangeAspect="1"/>
          </p:cNvSpPr>
          <p:nvPr/>
        </p:nvSpPr>
        <p:spPr>
          <a:xfrm>
            <a:off x="2269426" y="3610978"/>
            <a:ext cx="686675" cy="74798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38" name="矩形 10"/>
          <p:cNvSpPr>
            <a:spLocks noChangeAspect="1"/>
          </p:cNvSpPr>
          <p:nvPr/>
        </p:nvSpPr>
        <p:spPr>
          <a:xfrm>
            <a:off x="2441575" y="3624395"/>
            <a:ext cx="685800" cy="74803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3" name="Rectangle 4"/>
          <p:cNvSpPr txBox="1">
            <a:spLocks noChangeArrowheads="1"/>
          </p:cNvSpPr>
          <p:nvPr/>
        </p:nvSpPr>
        <p:spPr bwMode="auto">
          <a:xfrm>
            <a:off x="-5699" y="532650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pic>
        <p:nvPicPr>
          <p:cNvPr id="13" name="图片 12" descr="timg"/>
          <p:cNvPicPr>
            <a:picLocks noChangeAspect="1"/>
          </p:cNvPicPr>
          <p:nvPr/>
        </p:nvPicPr>
        <p:blipFill>
          <a:blip r:embed="rId3"/>
          <a:stretch>
            <a:fillRect/>
          </a:stretch>
        </p:blipFill>
        <p:spPr>
          <a:xfrm>
            <a:off x="2472690" y="3743775"/>
            <a:ext cx="539750" cy="509270"/>
          </a:xfrm>
          <a:prstGeom prst="rect">
            <a:avLst/>
          </a:prstGeom>
        </p:spPr>
      </p:pic>
      <p:pic>
        <p:nvPicPr>
          <p:cNvPr id="4" name="图片 3" descr="30"/>
          <p:cNvPicPr>
            <a:picLocks noChangeAspect="1"/>
          </p:cNvPicPr>
          <p:nvPr/>
        </p:nvPicPr>
        <p:blipFill>
          <a:blip r:embed="rId4"/>
          <a:stretch>
            <a:fillRect/>
          </a:stretch>
        </p:blipFill>
        <p:spPr>
          <a:xfrm>
            <a:off x="3804920" y="2400935"/>
            <a:ext cx="1035050" cy="1035050"/>
          </a:xfrm>
          <a:prstGeom prst="rect">
            <a:avLst/>
          </a:prstGeom>
        </p:spPr>
      </p:pic>
      <p:sp>
        <p:nvSpPr>
          <p:cNvPr id="3" name="文本框 2"/>
          <p:cNvSpPr txBox="1"/>
          <p:nvPr/>
        </p:nvSpPr>
        <p:spPr>
          <a:xfrm>
            <a:off x="7896225" y="1569720"/>
            <a:ext cx="487680" cy="2676525"/>
          </a:xfrm>
          <a:prstGeom prst="rect">
            <a:avLst/>
          </a:prstGeom>
          <a:noFill/>
        </p:spPr>
        <p:txBody>
          <a:bodyPr wrap="none" rtlCol="0">
            <a:spAutoFit/>
            <a:scene3d>
              <a:camera prst="orthographicFront"/>
              <a:lightRig rig="threePt" dir="t"/>
            </a:scene3d>
          </a:bodyPr>
          <a:p>
            <a:r>
              <a:rPr lang="zh-CN" altLang="en-US" sz="2400">
                <a:solidFill>
                  <a:schemeClr val="tx1"/>
                </a:solidFill>
                <a:effectLst>
                  <a:outerShdw blurRad="38100" dist="19050" dir="2700000" algn="tl" rotWithShape="0">
                    <a:schemeClr val="dk1">
                      <a:alpha val="40000"/>
                    </a:schemeClr>
                  </a:outerShdw>
                </a:effectLst>
              </a:rPr>
              <a:t>好</a:t>
            </a:r>
            <a:endParaRPr lang="zh-CN" altLang="en-US" sz="2400">
              <a:solidFill>
                <a:schemeClr val="tx1"/>
              </a:solidFill>
              <a:effectLst>
                <a:outerShdw blurRad="38100" dist="19050" dir="2700000" algn="tl" rotWithShape="0">
                  <a:schemeClr val="dk1">
                    <a:alpha val="40000"/>
                  </a:schemeClr>
                </a:outerShdw>
              </a:effectLst>
            </a:endParaRPr>
          </a:p>
          <a:p>
            <a:r>
              <a:rPr lang="zh-CN" altLang="en-US" sz="2400">
                <a:solidFill>
                  <a:schemeClr val="tx1"/>
                </a:solidFill>
                <a:effectLst>
                  <a:outerShdw blurRad="38100" dist="19050" dir="2700000" algn="tl" rotWithShape="0">
                    <a:schemeClr val="dk1">
                      <a:alpha val="40000"/>
                    </a:schemeClr>
                  </a:outerShdw>
                </a:effectLst>
              </a:rPr>
              <a:t>胶</a:t>
            </a:r>
            <a:endParaRPr lang="zh-CN" altLang="en-US" sz="2400">
              <a:solidFill>
                <a:schemeClr val="tx1"/>
              </a:solidFill>
              <a:effectLst>
                <a:outerShdw blurRad="38100" dist="19050" dir="2700000" algn="tl" rotWithShape="0">
                  <a:schemeClr val="dk1">
                    <a:alpha val="40000"/>
                  </a:schemeClr>
                </a:outerShdw>
              </a:effectLst>
            </a:endParaRPr>
          </a:p>
          <a:p>
            <a:r>
              <a:rPr lang="zh-CN" altLang="en-US" sz="2400">
                <a:solidFill>
                  <a:schemeClr val="tx1"/>
                </a:solidFill>
                <a:effectLst>
                  <a:outerShdw blurRad="38100" dist="19050" dir="2700000" algn="tl" rotWithShape="0">
                    <a:schemeClr val="dk1">
                      <a:alpha val="40000"/>
                    </a:schemeClr>
                  </a:outerShdw>
                </a:effectLst>
              </a:rPr>
              <a:t>辊</a:t>
            </a:r>
            <a:endParaRPr lang="zh-CN" altLang="en-US" sz="2400">
              <a:solidFill>
                <a:schemeClr val="tx1"/>
              </a:solidFill>
              <a:effectLst>
                <a:outerShdw blurRad="38100" dist="19050" dir="2700000" algn="tl" rotWithShape="0">
                  <a:schemeClr val="dk1">
                    <a:alpha val="40000"/>
                  </a:schemeClr>
                </a:outerShdw>
              </a:effectLst>
            </a:endParaRPr>
          </a:p>
          <a:p>
            <a:r>
              <a:rPr lang="zh-CN" altLang="en-US" sz="2400">
                <a:solidFill>
                  <a:schemeClr val="tx1"/>
                </a:solidFill>
                <a:effectLst>
                  <a:outerShdw blurRad="38100" dist="19050" dir="2700000" algn="tl" rotWithShape="0">
                    <a:schemeClr val="dk1">
                      <a:alpha val="40000"/>
                    </a:schemeClr>
                  </a:outerShdw>
                </a:effectLst>
              </a:rPr>
              <a:t> </a:t>
            </a:r>
            <a:endParaRPr lang="zh-CN" altLang="en-US" sz="2400">
              <a:solidFill>
                <a:schemeClr val="tx1"/>
              </a:solidFill>
              <a:effectLst>
                <a:outerShdw blurRad="38100" dist="19050" dir="2700000" algn="tl" rotWithShape="0">
                  <a:schemeClr val="dk1">
                    <a:alpha val="40000"/>
                  </a:schemeClr>
                </a:outerShdw>
              </a:effectLst>
            </a:endParaRPr>
          </a:p>
          <a:p>
            <a:r>
              <a:rPr lang="zh-CN" altLang="en-US" sz="2400">
                <a:solidFill>
                  <a:schemeClr val="tx1"/>
                </a:solidFill>
                <a:effectLst>
                  <a:outerShdw blurRad="38100" dist="19050" dir="2700000" algn="tl" rotWithShape="0">
                    <a:schemeClr val="dk1">
                      <a:alpha val="40000"/>
                    </a:schemeClr>
                  </a:outerShdw>
                </a:effectLst>
              </a:rPr>
              <a:t>找</a:t>
            </a:r>
            <a:endParaRPr lang="zh-CN" altLang="en-US" sz="2400">
              <a:solidFill>
                <a:schemeClr val="tx1"/>
              </a:solidFill>
              <a:effectLst>
                <a:outerShdw blurRad="38100" dist="19050" dir="2700000" algn="tl" rotWithShape="0">
                  <a:schemeClr val="dk1">
                    <a:alpha val="40000"/>
                  </a:schemeClr>
                </a:outerShdw>
              </a:effectLst>
            </a:endParaRPr>
          </a:p>
          <a:p>
            <a:r>
              <a:rPr lang="zh-CN" altLang="en-US" sz="2400">
                <a:solidFill>
                  <a:schemeClr val="tx1"/>
                </a:solidFill>
                <a:effectLst>
                  <a:outerShdw blurRad="38100" dist="19050" dir="2700000" algn="tl" rotWithShape="0">
                    <a:schemeClr val="dk1">
                      <a:alpha val="40000"/>
                    </a:schemeClr>
                  </a:outerShdw>
                </a:effectLst>
              </a:rPr>
              <a:t>思</a:t>
            </a:r>
            <a:endParaRPr lang="zh-CN" altLang="en-US" sz="2400">
              <a:solidFill>
                <a:schemeClr val="tx1"/>
              </a:solidFill>
              <a:effectLst>
                <a:outerShdw blurRad="38100" dist="19050" dir="2700000" algn="tl" rotWithShape="0">
                  <a:schemeClr val="dk1">
                    <a:alpha val="40000"/>
                  </a:schemeClr>
                </a:outerShdw>
              </a:effectLst>
            </a:endParaRPr>
          </a:p>
          <a:p>
            <a:r>
              <a:rPr lang="zh-CN" altLang="en-US" sz="2400">
                <a:solidFill>
                  <a:schemeClr val="tx1"/>
                </a:solidFill>
                <a:effectLst>
                  <a:outerShdw blurRad="38100" dist="19050" dir="2700000" algn="tl" rotWithShape="0">
                    <a:schemeClr val="dk1">
                      <a:alpha val="40000"/>
                    </a:schemeClr>
                  </a:outerShdw>
                </a:effectLst>
              </a:rPr>
              <a:t>德</a:t>
            </a:r>
            <a:endParaRPr lang="zh-CN" altLang="en-US" sz="2400">
              <a:solidFill>
                <a:schemeClr val="tx1"/>
              </a:solidFill>
              <a:effectLst>
                <a:outerShdw blurRad="38100" dist="19050" dir="2700000" algn="tl" rotWithShape="0">
                  <a:schemeClr val="dk1">
                    <a:alpha val="40000"/>
                  </a:schemeClr>
                </a:outerShdw>
              </a:effectLst>
            </a:endParaRPr>
          </a:p>
        </p:txBody>
      </p:sp>
      <p:pic>
        <p:nvPicPr>
          <p:cNvPr id="7" name="图片 6" descr="111"/>
          <p:cNvPicPr>
            <a:picLocks noChangeAspect="1"/>
          </p:cNvPicPr>
          <p:nvPr/>
        </p:nvPicPr>
        <p:blipFill>
          <a:blip r:embed="rId5"/>
          <a:stretch>
            <a:fillRect/>
          </a:stretch>
        </p:blipFill>
        <p:spPr>
          <a:xfrm>
            <a:off x="6240780" y="669925"/>
            <a:ext cx="2586355" cy="2069465"/>
          </a:xfrm>
          <a:prstGeom prst="rect">
            <a:avLst/>
          </a:prstGeom>
        </p:spPr>
      </p:pic>
      <p:pic>
        <p:nvPicPr>
          <p:cNvPr id="5" name="图片 4"/>
          <p:cNvPicPr>
            <a:picLocks noChangeAspect="1"/>
          </p:cNvPicPr>
          <p:nvPr/>
        </p:nvPicPr>
        <p:blipFill>
          <a:blip r:embed="rId6"/>
          <a:stretch>
            <a:fillRect/>
          </a:stretch>
        </p:blipFill>
        <p:spPr>
          <a:xfrm>
            <a:off x="3804920" y="1282700"/>
            <a:ext cx="1039495" cy="1059815"/>
          </a:xfrm>
          <a:prstGeom prst="rect">
            <a:avLst/>
          </a:prstGeom>
        </p:spPr>
      </p:pic>
      <p:pic>
        <p:nvPicPr>
          <p:cNvPr id="8" name="图片 7"/>
          <p:cNvPicPr>
            <a:picLocks noChangeAspect="1"/>
          </p:cNvPicPr>
          <p:nvPr/>
        </p:nvPicPr>
        <p:blipFill>
          <a:blip r:embed="rId7"/>
          <a:stretch>
            <a:fillRect/>
          </a:stretch>
        </p:blipFill>
        <p:spPr>
          <a:xfrm>
            <a:off x="3848735" y="3508375"/>
            <a:ext cx="918210" cy="911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Scale>
                                      <p:cBhvr>
                                        <p:cTn id="7"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3"/>
                                        </p:tgtEl>
                                        <p:attrNameLst>
                                          <p:attrName>ppt_x</p:attrName>
                                          <p:attrName>ppt_y</p:attrName>
                                        </p:attrNameLst>
                                      </p:cBhvr>
                                    </p:animMotion>
                                    <p:animEffect transition="in" filter="fade">
                                      <p:cBhvr>
                                        <p:cTn id="9" dur="1000"/>
                                        <p:tgtEl>
                                          <p:spTgt spid="43"/>
                                        </p:tgtEl>
                                      </p:cBhvr>
                                    </p:animEffect>
                                  </p:childTnLst>
                                </p:cTn>
                              </p:par>
                              <p:par>
                                <p:cTn id="10" presetID="53" presetClass="entr" presetSubtype="16" fill="hold" grpId="0" nodeType="withEffect">
                                  <p:stCondLst>
                                    <p:cond delay="75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22" presetClass="entr" presetSubtype="8" fill="hold" grpId="0" nodeType="with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Scale>
                                      <p:cBhvr>
                                        <p:cTn id="21"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2"/>
                                        </p:tgtEl>
                                        <p:attrNameLst>
                                          <p:attrName>ppt_x</p:attrName>
                                          <p:attrName>ppt_y</p:attrName>
                                        </p:attrNameLst>
                                      </p:cBhvr>
                                    </p:animMotion>
                                    <p:animEffect transition="in" filter="fade">
                                      <p:cBhvr>
                                        <p:cTn id="23" dur="1000"/>
                                        <p:tgtEl>
                                          <p:spTgt spid="42"/>
                                        </p:tgtEl>
                                      </p:cBhvr>
                                    </p:animEffect>
                                  </p:childTnLst>
                                </p:cTn>
                              </p:par>
                              <p:par>
                                <p:cTn id="24" presetID="53" presetClass="entr" presetSubtype="16" fill="hold" grpId="0" nodeType="withEffect">
                                  <p:stCondLst>
                                    <p:cond delay="75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75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2000"/>
                            </p:stCondLst>
                            <p:childTnLst>
                              <p:par>
                                <p:cTn id="35" presetID="22" presetClass="entr" presetSubtype="8" fill="hold" grpId="0" nodeType="afterEffect" nodePh="1">
                                  <p:stCondLst>
                                    <p:cond delay="0"/>
                                  </p:stCondLst>
                                  <p:endCondLst>
                                    <p:cond evt="begin" delay="0">
                                      <p:tn val="35"/>
                                    </p:cond>
                                  </p:end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bldLvl="0" animBg="1"/>
      <p:bldP spid="22" grpId="0" bldLvl="0" animBg="1"/>
      <p:bldP spid="37" grpId="0" bldLvl="0" animBg="1"/>
      <p:bldP spid="23"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683568" y="4012360"/>
            <a:ext cx="775136" cy="2298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a:t>
            </a:r>
            <a:r>
              <a:rPr kumimoji="0" lang="en-US" altLang="zh-CN" sz="100" b="0" i="0" u="none" strike="noStrike" kern="0" cap="none" spc="0" normalizeH="0" baseline="0" noProof="0" dirty="0" smtClean="0">
                <a:ln>
                  <a:noFill/>
                </a:ln>
                <a:solidFill>
                  <a:sysClr val="window" lastClr="FFFFFF"/>
                </a:solidFill>
                <a:effectLst/>
                <a:uLnTx/>
                <a:uFillTx/>
              </a:rPr>
              <a:t>      PPT</a:t>
            </a:r>
            <a:r>
              <a:rPr kumimoji="0" lang="zh-CN" altLang="en-US" sz="100" b="0" i="0" u="none" strike="noStrike" kern="0" cap="none" spc="0" normalizeH="0" baseline="0" noProof="0" dirty="0" smtClean="0">
                <a:ln>
                  <a:noFill/>
                </a:ln>
                <a:solidFill>
                  <a:sysClr val="window" lastClr="FFFFFF"/>
                </a:solidFill>
                <a:effectLst/>
                <a:uLnTx/>
                <a:uFillTx/>
              </a:rPr>
              <a:t>论坛：</a:t>
            </a:r>
            <a:r>
              <a:rPr kumimoji="0" lang="en-US" altLang="zh-CN" sz="100" b="0" i="0" u="none" strike="noStrike" kern="0" cap="none" spc="0" normalizeH="0" baseline="0" noProof="0" dirty="0" smtClean="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39" name="矩形 10"/>
          <p:cNvSpPr>
            <a:spLocks noChangeAspect="1"/>
          </p:cNvSpPr>
          <p:nvPr/>
        </p:nvSpPr>
        <p:spPr>
          <a:xfrm>
            <a:off x="6792632" y="1780112"/>
            <a:ext cx="1121470" cy="12216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40" name="矩形 10"/>
          <p:cNvSpPr>
            <a:spLocks noChangeAspect="1"/>
          </p:cNvSpPr>
          <p:nvPr/>
        </p:nvSpPr>
        <p:spPr>
          <a:xfrm>
            <a:off x="7034927" y="1780112"/>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1" name="矩形 10"/>
          <p:cNvSpPr/>
          <p:nvPr/>
        </p:nvSpPr>
        <p:spPr>
          <a:xfrm>
            <a:off x="7238447" y="2011418"/>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600" b="1" dirty="0">
                <a:solidFill>
                  <a:prstClr val="white"/>
                </a:solidFill>
                <a:latin typeface="Impact" panose="020B0806030902050204" pitchFamily="34" charset="0"/>
              </a:rPr>
              <a:t>听</a:t>
            </a:r>
            <a:endParaRPr lang="zh-CN" altLang="en-US" sz="3600" b="1" dirty="0">
              <a:solidFill>
                <a:prstClr val="white"/>
              </a:solidFill>
              <a:latin typeface="Impact" panose="020B0806030902050204" pitchFamily="34" charset="0"/>
            </a:endParaRPr>
          </a:p>
        </p:txBody>
      </p:sp>
      <p:sp>
        <p:nvSpPr>
          <p:cNvPr id="42" name="矩形 10"/>
          <p:cNvSpPr>
            <a:spLocks noChangeAspect="1"/>
          </p:cNvSpPr>
          <p:nvPr/>
        </p:nvSpPr>
        <p:spPr>
          <a:xfrm>
            <a:off x="5642597" y="1780112"/>
            <a:ext cx="1121470" cy="12216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43" name="矩形 10"/>
          <p:cNvSpPr>
            <a:spLocks noChangeAspect="1"/>
          </p:cNvSpPr>
          <p:nvPr/>
        </p:nvSpPr>
        <p:spPr>
          <a:xfrm>
            <a:off x="5884892" y="1780112"/>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4" name="矩形 10"/>
          <p:cNvSpPr/>
          <p:nvPr/>
        </p:nvSpPr>
        <p:spPr>
          <a:xfrm>
            <a:off x="6088412" y="2011418"/>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600" b="1" dirty="0" smtClean="0">
                <a:solidFill>
                  <a:prstClr val="white"/>
                </a:solidFill>
                <a:latin typeface="Impact" panose="020B0806030902050204" pitchFamily="34" charset="0"/>
              </a:rPr>
              <a:t>聆</a:t>
            </a:r>
            <a:endParaRPr lang="zh-CN" altLang="en-US" sz="3600" b="1" dirty="0">
              <a:solidFill>
                <a:prstClr val="white"/>
              </a:solidFill>
              <a:latin typeface="Impact" panose="020B0806030902050204" pitchFamily="34" charset="0"/>
            </a:endParaRPr>
          </a:p>
        </p:txBody>
      </p:sp>
      <p:sp>
        <p:nvSpPr>
          <p:cNvPr id="45" name="TextBox 44"/>
          <p:cNvSpPr txBox="1"/>
          <p:nvPr/>
        </p:nvSpPr>
        <p:spPr>
          <a:xfrm>
            <a:off x="2990863" y="3632427"/>
            <a:ext cx="5627302" cy="313055"/>
          </a:xfrm>
          <a:prstGeom prst="rect">
            <a:avLst/>
          </a:prstGeom>
          <a:noFill/>
        </p:spPr>
        <p:txBody>
          <a:bodyPr wrap="square" lIns="68571" tIns="34285" rIns="68571" bIns="34285" rtlCol="0">
            <a:spAutoFit/>
          </a:bodyPr>
          <a:lstStyle/>
          <a:p>
            <a:pPr algn="ct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mn-ea"/>
              </a:rPr>
              <a:t>Shanghai SNOD Rubber Roller Manufacturing Co., Ltd.</a:t>
            </a:r>
            <a:r>
              <a:rPr lang="zh-CN" altLang="en-US" sz="1600" b="1" dirty="0">
                <a:solidFill>
                  <a:schemeClr val="bg1">
                    <a:lumMod val="50000"/>
                  </a:schemeClr>
                </a:solidFill>
                <a:latin typeface="+mj-ea"/>
                <a:ea typeface="+mj-ea"/>
                <a:sym typeface="+mn-ea"/>
              </a:rPr>
              <a:t> </a:t>
            </a:r>
            <a:endParaRPr lang="zh-CN" altLang="en-US" sz="1600" b="1" dirty="0" smtClean="0">
              <a:solidFill>
                <a:schemeClr val="bg1">
                  <a:lumMod val="50000"/>
                </a:schemeClr>
              </a:solidFill>
              <a:latin typeface="+mj-ea"/>
              <a:ea typeface="+mj-ea"/>
              <a:sym typeface="+mn-ea"/>
            </a:endParaRPr>
          </a:p>
        </p:txBody>
      </p:sp>
      <p:sp>
        <p:nvSpPr>
          <p:cNvPr id="46" name="矩形 10"/>
          <p:cNvSpPr>
            <a:spLocks noChangeAspect="1"/>
          </p:cNvSpPr>
          <p:nvPr/>
        </p:nvSpPr>
        <p:spPr>
          <a:xfrm>
            <a:off x="4492561" y="1780112"/>
            <a:ext cx="1121470" cy="12216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47" name="矩形 10"/>
          <p:cNvSpPr>
            <a:spLocks noChangeAspect="1"/>
          </p:cNvSpPr>
          <p:nvPr/>
        </p:nvSpPr>
        <p:spPr>
          <a:xfrm>
            <a:off x="4734856" y="1780112"/>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8" name="矩形 10"/>
          <p:cNvSpPr/>
          <p:nvPr/>
        </p:nvSpPr>
        <p:spPr>
          <a:xfrm>
            <a:off x="4938376" y="2011418"/>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600" b="1" dirty="0" smtClean="0">
                <a:solidFill>
                  <a:prstClr val="white"/>
                </a:solidFill>
                <a:latin typeface="Impact" panose="020B0806030902050204" pitchFamily="34" charset="0"/>
              </a:rPr>
              <a:t>谢</a:t>
            </a:r>
            <a:endParaRPr lang="zh-CN" altLang="en-US" sz="3600" b="1" dirty="0">
              <a:solidFill>
                <a:prstClr val="white"/>
              </a:solidFill>
              <a:latin typeface="Impact" panose="020B0806030902050204" pitchFamily="34" charset="0"/>
            </a:endParaRPr>
          </a:p>
        </p:txBody>
      </p:sp>
      <p:sp>
        <p:nvSpPr>
          <p:cNvPr id="49" name="矩形 10"/>
          <p:cNvSpPr>
            <a:spLocks noChangeAspect="1"/>
          </p:cNvSpPr>
          <p:nvPr/>
        </p:nvSpPr>
        <p:spPr>
          <a:xfrm>
            <a:off x="3342525" y="1780112"/>
            <a:ext cx="1121470" cy="12216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50" name="矩形 10"/>
          <p:cNvSpPr>
            <a:spLocks noChangeAspect="1"/>
          </p:cNvSpPr>
          <p:nvPr/>
        </p:nvSpPr>
        <p:spPr>
          <a:xfrm>
            <a:off x="3584820" y="1780112"/>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51" name="矩形 10"/>
          <p:cNvSpPr/>
          <p:nvPr/>
        </p:nvSpPr>
        <p:spPr>
          <a:xfrm>
            <a:off x="3788340" y="2011418"/>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600" b="1" dirty="0" smtClean="0">
                <a:solidFill>
                  <a:prstClr val="white"/>
                </a:solidFill>
                <a:latin typeface="Impact" panose="020B0806030902050204" pitchFamily="34" charset="0"/>
              </a:rPr>
              <a:t>谢</a:t>
            </a:r>
            <a:endParaRPr lang="zh-CN" altLang="en-US" sz="3600" b="1" dirty="0">
              <a:solidFill>
                <a:prstClr val="white"/>
              </a:solidFill>
              <a:latin typeface="Impact" panose="020B0806030902050204" pitchFamily="34" charset="0"/>
            </a:endParaRPr>
          </a:p>
        </p:txBody>
      </p:sp>
      <p:pic>
        <p:nvPicPr>
          <p:cNvPr id="52" name="Picture 2" descr="G:\ppt\bg\竖向大图\图片8(2).png"/>
          <p:cNvPicPr>
            <a:picLocks noChangeAspect="1" noChangeArrowheads="1"/>
          </p:cNvPicPr>
          <p:nvPr/>
        </p:nvPicPr>
        <p:blipFill>
          <a:blip r:embed="rId1"/>
          <a:srcRect/>
          <a:stretch>
            <a:fillRect/>
          </a:stretch>
        </p:blipFill>
        <p:spPr bwMode="auto">
          <a:xfrm>
            <a:off x="0" y="351008"/>
            <a:ext cx="2443712" cy="4442383"/>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53" name="矩形 52"/>
          <p:cNvSpPr/>
          <p:nvPr/>
        </p:nvSpPr>
        <p:spPr>
          <a:xfrm>
            <a:off x="0" y="5349"/>
            <a:ext cx="2443712" cy="5143500"/>
          </a:xfrm>
          <a:prstGeom prst="rect">
            <a:avLst/>
          </a:prstGeom>
          <a:gradFill flip="none" rotWithShape="1">
            <a:gsLst>
              <a:gs pos="50000">
                <a:schemeClr val="accent1">
                  <a:alpha val="64000"/>
                </a:schemeClr>
              </a:gs>
              <a:gs pos="100000">
                <a:schemeClr val="accent1">
                  <a:lumMod val="75000"/>
                </a:schemeClr>
              </a:gs>
              <a:gs pos="0">
                <a:schemeClr val="accent1">
                  <a:lumMod val="60000"/>
                  <a:lumOff val="40000"/>
                </a:schemeClr>
              </a:gs>
            </a:gsLst>
            <a:lin ang="16200000" scaled="0"/>
            <a:tileRect/>
          </a:gradFill>
          <a:ln w="15875">
            <a:no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800">
              <a:solidFill>
                <a:prstClr val="white"/>
              </a:solidFill>
              <a:latin typeface="Impact" panose="020B0806030902050204" pitchFamily="34" charset="0"/>
            </a:endParaRPr>
          </a:p>
        </p:txBody>
      </p:sp>
      <p:sp>
        <p:nvSpPr>
          <p:cNvPr id="54" name="TextBox 53"/>
          <p:cNvSpPr txBox="1"/>
          <p:nvPr/>
        </p:nvSpPr>
        <p:spPr>
          <a:xfrm>
            <a:off x="275876" y="4825934"/>
            <a:ext cx="1919860" cy="337185"/>
          </a:xfrm>
          <a:prstGeom prst="rect">
            <a:avLst/>
          </a:prstGeom>
          <a:noFill/>
        </p:spPr>
        <p:txBody>
          <a:bodyPr wrap="square" rtlCol="0">
            <a:spAutoFit/>
          </a:bodyPr>
          <a:lstStyle/>
          <a:p>
            <a:pPr algn="ctr"/>
            <a:r>
              <a:rPr lang="en-US" sz="1600" b="1" dirty="0" smtClean="0">
                <a:solidFill>
                  <a:schemeClr val="bg1"/>
                </a:solidFill>
                <a:latin typeface="+mj-ea"/>
                <a:ea typeface="+mj-ea"/>
              </a:rPr>
              <a:t>136 6172 1415</a:t>
            </a:r>
            <a:endParaRPr lang="en-US" sz="1600" b="1" dirty="0">
              <a:solidFill>
                <a:schemeClr val="bg1"/>
              </a:solidFill>
              <a:latin typeface="+mj-ea"/>
              <a:ea typeface="+mj-ea"/>
            </a:endParaRPr>
          </a:p>
        </p:txBody>
      </p:sp>
      <p:sp>
        <p:nvSpPr>
          <p:cNvPr id="55" name="Rectangle 4"/>
          <p:cNvSpPr txBox="1">
            <a:spLocks noChangeArrowheads="1"/>
          </p:cNvSpPr>
          <p:nvPr/>
        </p:nvSpPr>
        <p:spPr bwMode="auto">
          <a:xfrm>
            <a:off x="-5699" y="532650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
        <p:nvSpPr>
          <p:cNvPr id="15" name="TextBox 72"/>
          <p:cNvSpPr txBox="1"/>
          <p:nvPr/>
        </p:nvSpPr>
        <p:spPr bwMode="auto">
          <a:xfrm>
            <a:off x="4292570" y="670732"/>
            <a:ext cx="3024000" cy="3371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600" b="1" kern="0" dirty="0" smtClean="0">
                <a:solidFill>
                  <a:schemeClr val="accent1"/>
                </a:solidFill>
                <a:cs typeface="Arial" panose="020B0604020202020204" pitchFamily="34" charset="0"/>
              </a:rPr>
              <a:t>www.shside.com.cn</a:t>
            </a:r>
            <a:endParaRPr lang="en-US" altLang="zh-CN" sz="1600" b="1" kern="0" dirty="0">
              <a:solidFill>
                <a:schemeClr val="accent1"/>
              </a:solidFill>
              <a:cs typeface="Arial" panose="020B0604020202020204" pitchFamily="34" charset="0"/>
            </a:endParaRPr>
          </a:p>
        </p:txBody>
      </p:sp>
      <p:pic>
        <p:nvPicPr>
          <p:cNvPr id="3" name="图片 2" descr="111"/>
          <p:cNvPicPr>
            <a:picLocks noChangeAspect="1"/>
          </p:cNvPicPr>
          <p:nvPr/>
        </p:nvPicPr>
        <p:blipFill>
          <a:blip r:embed="rId2"/>
          <a:stretch>
            <a:fillRect/>
          </a:stretch>
        </p:blipFill>
        <p:spPr>
          <a:xfrm>
            <a:off x="401955" y="1332680"/>
            <a:ext cx="1666875" cy="1073150"/>
          </a:xfrm>
          <a:prstGeom prst="rect">
            <a:avLst/>
          </a:prstGeom>
        </p:spPr>
      </p:pic>
      <p:sp>
        <p:nvSpPr>
          <p:cNvPr id="2" name="文本框 1"/>
          <p:cNvSpPr txBox="1"/>
          <p:nvPr/>
        </p:nvSpPr>
        <p:spPr>
          <a:xfrm>
            <a:off x="4613275" y="4170680"/>
            <a:ext cx="3179445" cy="521970"/>
          </a:xfrm>
          <a:prstGeom prst="rect">
            <a:avLst/>
          </a:prstGeom>
          <a:noFill/>
        </p:spPr>
        <p:txBody>
          <a:bodyPr wrap="square" rtlCol="0">
            <a:spAutoFit/>
          </a:bodyPr>
          <a:p>
            <a:r>
              <a:rPr lang="zh-CN" altLang="en-US" sz="2800"/>
              <a:t>好胶辊    找思德</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2000">
        <p:pull dir="u"/>
      </p:transition>
    </mc:Choice>
    <mc:Fallback>
      <p:transition spd="slow">
        <p:pull dir="u"/>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barn(inHorizontal)">
                                          <p:cBhvr>
                                            <p:cTn id="11" dur="500"/>
                                            <p:tgtEl>
                                              <p:spTgt spid="52"/>
                                            </p:tgtEl>
                                          </p:cBhvr>
                                        </p:animEffect>
                                      </p:childTnLst>
                                    </p:cTn>
                                  </p:par>
                                  <p:par>
                                    <p:cTn id="12" presetID="2" presetClass="entr" presetSubtype="3" fill="hold" grpId="0" nodeType="withEffect" p14:presetBounceEnd="50000">
                                      <p:stCondLst>
                                        <p:cond delay="0"/>
                                      </p:stCondLst>
                                      <p:childTnLst>
                                        <p:set>
                                          <p:cBhvr>
                                            <p:cTn id="13" dur="1" fill="hold">
                                              <p:stCondLst>
                                                <p:cond delay="0"/>
                                              </p:stCondLst>
                                            </p:cTn>
                                            <p:tgtEl>
                                              <p:spTgt spid="49"/>
                                            </p:tgtEl>
                                            <p:attrNameLst>
                                              <p:attrName>style.visibility</p:attrName>
                                            </p:attrNameLst>
                                          </p:cBhvr>
                                          <p:to>
                                            <p:strVal val="visible"/>
                                          </p:to>
                                        </p:set>
                                        <p:anim calcmode="lin" valueType="num" p14:bounceEnd="50000">
                                          <p:cBhvr additive="base">
                                            <p:cTn id="14" dur="1500" fill="hold"/>
                                            <p:tgtEl>
                                              <p:spTgt spid="49"/>
                                            </p:tgtEl>
                                            <p:attrNameLst>
                                              <p:attrName>ppt_x</p:attrName>
                                            </p:attrNameLst>
                                          </p:cBhvr>
                                          <p:tavLst>
                                            <p:tav tm="0">
                                              <p:val>
                                                <p:strVal val="1+#ppt_w/2"/>
                                              </p:val>
                                            </p:tav>
                                            <p:tav tm="100000">
                                              <p:val>
                                                <p:strVal val="#ppt_x"/>
                                              </p:val>
                                            </p:tav>
                                          </p:tavLst>
                                        </p:anim>
                                        <p:anim calcmode="lin" valueType="num" p14:bounceEnd="50000">
                                          <p:cBhvr additive="base">
                                            <p:cTn id="15" dur="1500" fill="hold"/>
                                            <p:tgtEl>
                                              <p:spTgt spid="49"/>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14:presetBounceEnd="50000">
                                      <p:stCondLst>
                                        <p:cond delay="250"/>
                                      </p:stCondLst>
                                      <p:childTnLst>
                                        <p:set>
                                          <p:cBhvr>
                                            <p:cTn id="17" dur="1" fill="hold">
                                              <p:stCondLst>
                                                <p:cond delay="0"/>
                                              </p:stCondLst>
                                            </p:cTn>
                                            <p:tgtEl>
                                              <p:spTgt spid="50"/>
                                            </p:tgtEl>
                                            <p:attrNameLst>
                                              <p:attrName>style.visibility</p:attrName>
                                            </p:attrNameLst>
                                          </p:cBhvr>
                                          <p:to>
                                            <p:strVal val="visible"/>
                                          </p:to>
                                        </p:set>
                                        <p:anim calcmode="lin" valueType="num" p14:bounceEnd="50000">
                                          <p:cBhvr additive="base">
                                            <p:cTn id="18" dur="1500" fill="hold"/>
                                            <p:tgtEl>
                                              <p:spTgt spid="50"/>
                                            </p:tgtEl>
                                            <p:attrNameLst>
                                              <p:attrName>ppt_x</p:attrName>
                                            </p:attrNameLst>
                                          </p:cBhvr>
                                          <p:tavLst>
                                            <p:tav tm="0">
                                              <p:val>
                                                <p:strVal val="1+#ppt_w/2"/>
                                              </p:val>
                                            </p:tav>
                                            <p:tav tm="100000">
                                              <p:val>
                                                <p:strVal val="#ppt_x"/>
                                              </p:val>
                                            </p:tav>
                                          </p:tavLst>
                                        </p:anim>
                                        <p:anim calcmode="lin" valueType="num" p14:bounceEnd="50000">
                                          <p:cBhvr additive="base">
                                            <p:cTn id="19" dur="1500" fill="hold"/>
                                            <p:tgtEl>
                                              <p:spTgt spid="50"/>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14:presetBounceEnd="50000">
                                      <p:stCondLst>
                                        <p:cond delay="500"/>
                                      </p:stCondLst>
                                      <p:childTnLst>
                                        <p:set>
                                          <p:cBhvr>
                                            <p:cTn id="21" dur="1" fill="hold">
                                              <p:stCondLst>
                                                <p:cond delay="0"/>
                                              </p:stCondLst>
                                            </p:cTn>
                                            <p:tgtEl>
                                              <p:spTgt spid="51"/>
                                            </p:tgtEl>
                                            <p:attrNameLst>
                                              <p:attrName>style.visibility</p:attrName>
                                            </p:attrNameLst>
                                          </p:cBhvr>
                                          <p:to>
                                            <p:strVal val="visible"/>
                                          </p:to>
                                        </p:set>
                                        <p:anim calcmode="lin" valueType="num" p14:bounceEnd="50000">
                                          <p:cBhvr additive="base">
                                            <p:cTn id="22" dur="1500" fill="hold"/>
                                            <p:tgtEl>
                                              <p:spTgt spid="51"/>
                                            </p:tgtEl>
                                            <p:attrNameLst>
                                              <p:attrName>ppt_x</p:attrName>
                                            </p:attrNameLst>
                                          </p:cBhvr>
                                          <p:tavLst>
                                            <p:tav tm="0">
                                              <p:val>
                                                <p:strVal val="1+#ppt_w/2"/>
                                              </p:val>
                                            </p:tav>
                                            <p:tav tm="100000">
                                              <p:val>
                                                <p:strVal val="#ppt_x"/>
                                              </p:val>
                                            </p:tav>
                                          </p:tavLst>
                                        </p:anim>
                                        <p:anim calcmode="lin" valueType="num" p14:bounceEnd="50000">
                                          <p:cBhvr additive="base">
                                            <p:cTn id="23" dur="1500" fill="hold"/>
                                            <p:tgtEl>
                                              <p:spTgt spid="51"/>
                                            </p:tgtEl>
                                            <p:attrNameLst>
                                              <p:attrName>ppt_y</p:attrName>
                                            </p:attrNameLst>
                                          </p:cBhvr>
                                          <p:tavLst>
                                            <p:tav tm="0">
                                              <p:val>
                                                <p:strVal val="0-#ppt_h/2"/>
                                              </p:val>
                                            </p:tav>
                                            <p:tav tm="100000">
                                              <p:val>
                                                <p:strVal val="#ppt_y"/>
                                              </p:val>
                                            </p:tav>
                                          </p:tavLst>
                                        </p:anim>
                                      </p:childTnLst>
                                    </p:cTn>
                                  </p:par>
                                  <p:par>
                                    <p:cTn id="24" presetID="2" presetClass="entr" presetSubtype="12" fill="hold" grpId="0" nodeType="withEffect" p14:presetBounceEnd="50000">
                                      <p:stCondLst>
                                        <p:cond delay="750"/>
                                      </p:stCondLst>
                                      <p:childTnLst>
                                        <p:set>
                                          <p:cBhvr>
                                            <p:cTn id="25" dur="1" fill="hold">
                                              <p:stCondLst>
                                                <p:cond delay="0"/>
                                              </p:stCondLst>
                                            </p:cTn>
                                            <p:tgtEl>
                                              <p:spTgt spid="46"/>
                                            </p:tgtEl>
                                            <p:attrNameLst>
                                              <p:attrName>style.visibility</p:attrName>
                                            </p:attrNameLst>
                                          </p:cBhvr>
                                          <p:to>
                                            <p:strVal val="visible"/>
                                          </p:to>
                                        </p:set>
                                        <p:anim calcmode="lin" valueType="num" p14:bounceEnd="50000">
                                          <p:cBhvr additive="base">
                                            <p:cTn id="26" dur="1500" fill="hold"/>
                                            <p:tgtEl>
                                              <p:spTgt spid="46"/>
                                            </p:tgtEl>
                                            <p:attrNameLst>
                                              <p:attrName>ppt_x</p:attrName>
                                            </p:attrNameLst>
                                          </p:cBhvr>
                                          <p:tavLst>
                                            <p:tav tm="0">
                                              <p:val>
                                                <p:strVal val="0-#ppt_w/2"/>
                                              </p:val>
                                            </p:tav>
                                            <p:tav tm="100000">
                                              <p:val>
                                                <p:strVal val="#ppt_x"/>
                                              </p:val>
                                            </p:tav>
                                          </p:tavLst>
                                        </p:anim>
                                        <p:anim calcmode="lin" valueType="num" p14:bounceEnd="50000">
                                          <p:cBhvr additive="base">
                                            <p:cTn id="27" dur="1500" fill="hold"/>
                                            <p:tgtEl>
                                              <p:spTgt spid="46"/>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14:presetBounceEnd="50000">
                                      <p:stCondLst>
                                        <p:cond delay="1000"/>
                                      </p:stCondLst>
                                      <p:childTnLst>
                                        <p:set>
                                          <p:cBhvr>
                                            <p:cTn id="29" dur="1" fill="hold">
                                              <p:stCondLst>
                                                <p:cond delay="0"/>
                                              </p:stCondLst>
                                            </p:cTn>
                                            <p:tgtEl>
                                              <p:spTgt spid="47"/>
                                            </p:tgtEl>
                                            <p:attrNameLst>
                                              <p:attrName>style.visibility</p:attrName>
                                            </p:attrNameLst>
                                          </p:cBhvr>
                                          <p:to>
                                            <p:strVal val="visible"/>
                                          </p:to>
                                        </p:set>
                                        <p:anim calcmode="lin" valueType="num" p14:bounceEnd="50000">
                                          <p:cBhvr additive="base">
                                            <p:cTn id="30" dur="1500" fill="hold"/>
                                            <p:tgtEl>
                                              <p:spTgt spid="47"/>
                                            </p:tgtEl>
                                            <p:attrNameLst>
                                              <p:attrName>ppt_x</p:attrName>
                                            </p:attrNameLst>
                                          </p:cBhvr>
                                          <p:tavLst>
                                            <p:tav tm="0">
                                              <p:val>
                                                <p:strVal val="0-#ppt_w/2"/>
                                              </p:val>
                                            </p:tav>
                                            <p:tav tm="100000">
                                              <p:val>
                                                <p:strVal val="#ppt_x"/>
                                              </p:val>
                                            </p:tav>
                                          </p:tavLst>
                                        </p:anim>
                                        <p:anim calcmode="lin" valueType="num" p14:bounceEnd="50000">
                                          <p:cBhvr additive="base">
                                            <p:cTn id="31" dur="1500" fill="hold"/>
                                            <p:tgtEl>
                                              <p:spTgt spid="47"/>
                                            </p:tgtEl>
                                            <p:attrNameLst>
                                              <p:attrName>ppt_y</p:attrName>
                                            </p:attrNameLst>
                                          </p:cBhvr>
                                          <p:tavLst>
                                            <p:tav tm="0">
                                              <p:val>
                                                <p:strVal val="1+#ppt_h/2"/>
                                              </p:val>
                                            </p:tav>
                                            <p:tav tm="100000">
                                              <p:val>
                                                <p:strVal val="#ppt_y"/>
                                              </p:val>
                                            </p:tav>
                                          </p:tavLst>
                                        </p:anim>
                                      </p:childTnLst>
                                    </p:cTn>
                                  </p:par>
                                  <p:par>
                                    <p:cTn id="32" presetID="2" presetClass="entr" presetSubtype="12" fill="hold" grpId="0" nodeType="withEffect" p14:presetBounceEnd="50000">
                                      <p:stCondLst>
                                        <p:cond delay="1250"/>
                                      </p:stCondLst>
                                      <p:childTnLst>
                                        <p:set>
                                          <p:cBhvr>
                                            <p:cTn id="33" dur="1" fill="hold">
                                              <p:stCondLst>
                                                <p:cond delay="0"/>
                                              </p:stCondLst>
                                            </p:cTn>
                                            <p:tgtEl>
                                              <p:spTgt spid="48"/>
                                            </p:tgtEl>
                                            <p:attrNameLst>
                                              <p:attrName>style.visibility</p:attrName>
                                            </p:attrNameLst>
                                          </p:cBhvr>
                                          <p:to>
                                            <p:strVal val="visible"/>
                                          </p:to>
                                        </p:set>
                                        <p:anim calcmode="lin" valueType="num" p14:bounceEnd="50000">
                                          <p:cBhvr additive="base">
                                            <p:cTn id="34" dur="1500" fill="hold"/>
                                            <p:tgtEl>
                                              <p:spTgt spid="48"/>
                                            </p:tgtEl>
                                            <p:attrNameLst>
                                              <p:attrName>ppt_x</p:attrName>
                                            </p:attrNameLst>
                                          </p:cBhvr>
                                          <p:tavLst>
                                            <p:tav tm="0">
                                              <p:val>
                                                <p:strVal val="0-#ppt_w/2"/>
                                              </p:val>
                                            </p:tav>
                                            <p:tav tm="100000">
                                              <p:val>
                                                <p:strVal val="#ppt_x"/>
                                              </p:val>
                                            </p:tav>
                                          </p:tavLst>
                                        </p:anim>
                                        <p:anim calcmode="lin" valueType="num" p14:bounceEnd="50000">
                                          <p:cBhvr additive="base">
                                            <p:cTn id="35" dur="1500" fill="hold"/>
                                            <p:tgtEl>
                                              <p:spTgt spid="48"/>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14:presetBounceEnd="50000">
                                      <p:stCondLst>
                                        <p:cond delay="1500"/>
                                      </p:stCondLst>
                                      <p:childTnLst>
                                        <p:set>
                                          <p:cBhvr>
                                            <p:cTn id="37" dur="1" fill="hold">
                                              <p:stCondLst>
                                                <p:cond delay="0"/>
                                              </p:stCondLst>
                                            </p:cTn>
                                            <p:tgtEl>
                                              <p:spTgt spid="42"/>
                                            </p:tgtEl>
                                            <p:attrNameLst>
                                              <p:attrName>style.visibility</p:attrName>
                                            </p:attrNameLst>
                                          </p:cBhvr>
                                          <p:to>
                                            <p:strVal val="visible"/>
                                          </p:to>
                                        </p:set>
                                        <p:anim calcmode="lin" valueType="num" p14:bounceEnd="50000">
                                          <p:cBhvr additive="base">
                                            <p:cTn id="38" dur="1500" fill="hold"/>
                                            <p:tgtEl>
                                              <p:spTgt spid="42"/>
                                            </p:tgtEl>
                                            <p:attrNameLst>
                                              <p:attrName>ppt_x</p:attrName>
                                            </p:attrNameLst>
                                          </p:cBhvr>
                                          <p:tavLst>
                                            <p:tav tm="0">
                                              <p:val>
                                                <p:strVal val="1+#ppt_w/2"/>
                                              </p:val>
                                            </p:tav>
                                            <p:tav tm="100000">
                                              <p:val>
                                                <p:strVal val="#ppt_x"/>
                                              </p:val>
                                            </p:tav>
                                          </p:tavLst>
                                        </p:anim>
                                        <p:anim calcmode="lin" valueType="num" p14:bounceEnd="50000">
                                          <p:cBhvr additive="base">
                                            <p:cTn id="39" dur="1500" fill="hold"/>
                                            <p:tgtEl>
                                              <p:spTgt spid="42"/>
                                            </p:tgtEl>
                                            <p:attrNameLst>
                                              <p:attrName>ppt_y</p:attrName>
                                            </p:attrNameLst>
                                          </p:cBhvr>
                                          <p:tavLst>
                                            <p:tav tm="0">
                                              <p:val>
                                                <p:strVal val="0-#ppt_h/2"/>
                                              </p:val>
                                            </p:tav>
                                            <p:tav tm="100000">
                                              <p:val>
                                                <p:strVal val="#ppt_y"/>
                                              </p:val>
                                            </p:tav>
                                          </p:tavLst>
                                        </p:anim>
                                      </p:childTnLst>
                                    </p:cTn>
                                  </p:par>
                                  <p:par>
                                    <p:cTn id="40" presetID="2" presetClass="entr" presetSubtype="3" fill="hold" grpId="0" nodeType="withEffect" p14:presetBounceEnd="50000">
                                      <p:stCondLst>
                                        <p:cond delay="1750"/>
                                      </p:stCondLst>
                                      <p:childTnLst>
                                        <p:set>
                                          <p:cBhvr>
                                            <p:cTn id="41" dur="1" fill="hold">
                                              <p:stCondLst>
                                                <p:cond delay="0"/>
                                              </p:stCondLst>
                                            </p:cTn>
                                            <p:tgtEl>
                                              <p:spTgt spid="43"/>
                                            </p:tgtEl>
                                            <p:attrNameLst>
                                              <p:attrName>style.visibility</p:attrName>
                                            </p:attrNameLst>
                                          </p:cBhvr>
                                          <p:to>
                                            <p:strVal val="visible"/>
                                          </p:to>
                                        </p:set>
                                        <p:anim calcmode="lin" valueType="num" p14:bounceEnd="50000">
                                          <p:cBhvr additive="base">
                                            <p:cTn id="42" dur="1500" fill="hold"/>
                                            <p:tgtEl>
                                              <p:spTgt spid="43"/>
                                            </p:tgtEl>
                                            <p:attrNameLst>
                                              <p:attrName>ppt_x</p:attrName>
                                            </p:attrNameLst>
                                          </p:cBhvr>
                                          <p:tavLst>
                                            <p:tav tm="0">
                                              <p:val>
                                                <p:strVal val="1+#ppt_w/2"/>
                                              </p:val>
                                            </p:tav>
                                            <p:tav tm="100000">
                                              <p:val>
                                                <p:strVal val="#ppt_x"/>
                                              </p:val>
                                            </p:tav>
                                          </p:tavLst>
                                        </p:anim>
                                        <p:anim calcmode="lin" valueType="num" p14:bounceEnd="50000">
                                          <p:cBhvr additive="base">
                                            <p:cTn id="43" dur="1500" fill="hold"/>
                                            <p:tgtEl>
                                              <p:spTgt spid="43"/>
                                            </p:tgtEl>
                                            <p:attrNameLst>
                                              <p:attrName>ppt_y</p:attrName>
                                            </p:attrNameLst>
                                          </p:cBhvr>
                                          <p:tavLst>
                                            <p:tav tm="0">
                                              <p:val>
                                                <p:strVal val="0-#ppt_h/2"/>
                                              </p:val>
                                            </p:tav>
                                            <p:tav tm="100000">
                                              <p:val>
                                                <p:strVal val="#ppt_y"/>
                                              </p:val>
                                            </p:tav>
                                          </p:tavLst>
                                        </p:anim>
                                      </p:childTnLst>
                                    </p:cTn>
                                  </p:par>
                                  <p:par>
                                    <p:cTn id="44" presetID="2" presetClass="entr" presetSubtype="3" fill="hold" grpId="0" nodeType="withEffect" p14:presetBounceEnd="50000">
                                      <p:stCondLst>
                                        <p:cond delay="2000"/>
                                      </p:stCondLst>
                                      <p:childTnLst>
                                        <p:set>
                                          <p:cBhvr>
                                            <p:cTn id="45" dur="1" fill="hold">
                                              <p:stCondLst>
                                                <p:cond delay="0"/>
                                              </p:stCondLst>
                                            </p:cTn>
                                            <p:tgtEl>
                                              <p:spTgt spid="44"/>
                                            </p:tgtEl>
                                            <p:attrNameLst>
                                              <p:attrName>style.visibility</p:attrName>
                                            </p:attrNameLst>
                                          </p:cBhvr>
                                          <p:to>
                                            <p:strVal val="visible"/>
                                          </p:to>
                                        </p:set>
                                        <p:anim calcmode="lin" valueType="num" p14:bounceEnd="50000">
                                          <p:cBhvr additive="base">
                                            <p:cTn id="46" dur="1500" fill="hold"/>
                                            <p:tgtEl>
                                              <p:spTgt spid="44"/>
                                            </p:tgtEl>
                                            <p:attrNameLst>
                                              <p:attrName>ppt_x</p:attrName>
                                            </p:attrNameLst>
                                          </p:cBhvr>
                                          <p:tavLst>
                                            <p:tav tm="0">
                                              <p:val>
                                                <p:strVal val="1+#ppt_w/2"/>
                                              </p:val>
                                            </p:tav>
                                            <p:tav tm="100000">
                                              <p:val>
                                                <p:strVal val="#ppt_x"/>
                                              </p:val>
                                            </p:tav>
                                          </p:tavLst>
                                        </p:anim>
                                        <p:anim calcmode="lin" valueType="num" p14:bounceEnd="50000">
                                          <p:cBhvr additive="base">
                                            <p:cTn id="47" dur="1500" fill="hold"/>
                                            <p:tgtEl>
                                              <p:spTgt spid="44"/>
                                            </p:tgtEl>
                                            <p:attrNameLst>
                                              <p:attrName>ppt_y</p:attrName>
                                            </p:attrNameLst>
                                          </p:cBhvr>
                                          <p:tavLst>
                                            <p:tav tm="0">
                                              <p:val>
                                                <p:strVal val="0-#ppt_h/2"/>
                                              </p:val>
                                            </p:tav>
                                            <p:tav tm="100000">
                                              <p:val>
                                                <p:strVal val="#ppt_y"/>
                                              </p:val>
                                            </p:tav>
                                          </p:tavLst>
                                        </p:anim>
                                      </p:childTnLst>
                                    </p:cTn>
                                  </p:par>
                                  <p:par>
                                    <p:cTn id="48" presetID="2" presetClass="entr" presetSubtype="12" fill="hold" grpId="0" nodeType="withEffect" p14:presetBounceEnd="50000">
                                      <p:stCondLst>
                                        <p:cond delay="2250"/>
                                      </p:stCondLst>
                                      <p:childTnLst>
                                        <p:set>
                                          <p:cBhvr>
                                            <p:cTn id="49" dur="1" fill="hold">
                                              <p:stCondLst>
                                                <p:cond delay="0"/>
                                              </p:stCondLst>
                                            </p:cTn>
                                            <p:tgtEl>
                                              <p:spTgt spid="39"/>
                                            </p:tgtEl>
                                            <p:attrNameLst>
                                              <p:attrName>style.visibility</p:attrName>
                                            </p:attrNameLst>
                                          </p:cBhvr>
                                          <p:to>
                                            <p:strVal val="visible"/>
                                          </p:to>
                                        </p:set>
                                        <p:anim calcmode="lin" valueType="num" p14:bounceEnd="50000">
                                          <p:cBhvr additive="base">
                                            <p:cTn id="50" dur="1500" fill="hold"/>
                                            <p:tgtEl>
                                              <p:spTgt spid="39"/>
                                            </p:tgtEl>
                                            <p:attrNameLst>
                                              <p:attrName>ppt_x</p:attrName>
                                            </p:attrNameLst>
                                          </p:cBhvr>
                                          <p:tavLst>
                                            <p:tav tm="0">
                                              <p:val>
                                                <p:strVal val="0-#ppt_w/2"/>
                                              </p:val>
                                            </p:tav>
                                            <p:tav tm="100000">
                                              <p:val>
                                                <p:strVal val="#ppt_x"/>
                                              </p:val>
                                            </p:tav>
                                          </p:tavLst>
                                        </p:anim>
                                        <p:anim calcmode="lin" valueType="num" p14:bounceEnd="50000">
                                          <p:cBhvr additive="base">
                                            <p:cTn id="51" dur="1500" fill="hold"/>
                                            <p:tgtEl>
                                              <p:spTgt spid="39"/>
                                            </p:tgtEl>
                                            <p:attrNameLst>
                                              <p:attrName>ppt_y</p:attrName>
                                            </p:attrNameLst>
                                          </p:cBhvr>
                                          <p:tavLst>
                                            <p:tav tm="0">
                                              <p:val>
                                                <p:strVal val="1+#ppt_h/2"/>
                                              </p:val>
                                            </p:tav>
                                            <p:tav tm="100000">
                                              <p:val>
                                                <p:strVal val="#ppt_y"/>
                                              </p:val>
                                            </p:tav>
                                          </p:tavLst>
                                        </p:anim>
                                      </p:childTnLst>
                                    </p:cTn>
                                  </p:par>
                                  <p:par>
                                    <p:cTn id="52" presetID="2" presetClass="entr" presetSubtype="12" fill="hold" grpId="0" nodeType="withEffect" p14:presetBounceEnd="50000">
                                      <p:stCondLst>
                                        <p:cond delay="2500"/>
                                      </p:stCondLst>
                                      <p:childTnLst>
                                        <p:set>
                                          <p:cBhvr>
                                            <p:cTn id="53" dur="1" fill="hold">
                                              <p:stCondLst>
                                                <p:cond delay="0"/>
                                              </p:stCondLst>
                                            </p:cTn>
                                            <p:tgtEl>
                                              <p:spTgt spid="40"/>
                                            </p:tgtEl>
                                            <p:attrNameLst>
                                              <p:attrName>style.visibility</p:attrName>
                                            </p:attrNameLst>
                                          </p:cBhvr>
                                          <p:to>
                                            <p:strVal val="visible"/>
                                          </p:to>
                                        </p:set>
                                        <p:anim calcmode="lin" valueType="num" p14:bounceEnd="50000">
                                          <p:cBhvr additive="base">
                                            <p:cTn id="54" dur="1500" fill="hold"/>
                                            <p:tgtEl>
                                              <p:spTgt spid="40"/>
                                            </p:tgtEl>
                                            <p:attrNameLst>
                                              <p:attrName>ppt_x</p:attrName>
                                            </p:attrNameLst>
                                          </p:cBhvr>
                                          <p:tavLst>
                                            <p:tav tm="0">
                                              <p:val>
                                                <p:strVal val="0-#ppt_w/2"/>
                                              </p:val>
                                            </p:tav>
                                            <p:tav tm="100000">
                                              <p:val>
                                                <p:strVal val="#ppt_x"/>
                                              </p:val>
                                            </p:tav>
                                          </p:tavLst>
                                        </p:anim>
                                        <p:anim calcmode="lin" valueType="num" p14:bounceEnd="50000">
                                          <p:cBhvr additive="base">
                                            <p:cTn id="55" dur="1500" fill="hold"/>
                                            <p:tgtEl>
                                              <p:spTgt spid="40"/>
                                            </p:tgtEl>
                                            <p:attrNameLst>
                                              <p:attrName>ppt_y</p:attrName>
                                            </p:attrNameLst>
                                          </p:cBhvr>
                                          <p:tavLst>
                                            <p:tav tm="0">
                                              <p:val>
                                                <p:strVal val="1+#ppt_h/2"/>
                                              </p:val>
                                            </p:tav>
                                            <p:tav tm="100000">
                                              <p:val>
                                                <p:strVal val="#ppt_y"/>
                                              </p:val>
                                            </p:tav>
                                          </p:tavLst>
                                        </p:anim>
                                      </p:childTnLst>
                                    </p:cTn>
                                  </p:par>
                                  <p:par>
                                    <p:cTn id="56" presetID="2" presetClass="entr" presetSubtype="12" fill="hold" grpId="0" nodeType="withEffect" p14:presetBounceEnd="50000">
                                      <p:stCondLst>
                                        <p:cond delay="2750"/>
                                      </p:stCondLst>
                                      <p:childTnLst>
                                        <p:set>
                                          <p:cBhvr>
                                            <p:cTn id="57" dur="1" fill="hold">
                                              <p:stCondLst>
                                                <p:cond delay="0"/>
                                              </p:stCondLst>
                                            </p:cTn>
                                            <p:tgtEl>
                                              <p:spTgt spid="41"/>
                                            </p:tgtEl>
                                            <p:attrNameLst>
                                              <p:attrName>style.visibility</p:attrName>
                                            </p:attrNameLst>
                                          </p:cBhvr>
                                          <p:to>
                                            <p:strVal val="visible"/>
                                          </p:to>
                                        </p:set>
                                        <p:anim calcmode="lin" valueType="num" p14:bounceEnd="50000">
                                          <p:cBhvr additive="base">
                                            <p:cTn id="58" dur="1500" fill="hold"/>
                                            <p:tgtEl>
                                              <p:spTgt spid="41"/>
                                            </p:tgtEl>
                                            <p:attrNameLst>
                                              <p:attrName>ppt_x</p:attrName>
                                            </p:attrNameLst>
                                          </p:cBhvr>
                                          <p:tavLst>
                                            <p:tav tm="0">
                                              <p:val>
                                                <p:strVal val="0-#ppt_w/2"/>
                                              </p:val>
                                            </p:tav>
                                            <p:tav tm="100000">
                                              <p:val>
                                                <p:strVal val="#ppt_x"/>
                                              </p:val>
                                            </p:tav>
                                          </p:tavLst>
                                        </p:anim>
                                        <p:anim calcmode="lin" valueType="num" p14:bounceEnd="50000">
                                          <p:cBhvr additive="base">
                                            <p:cTn id="59" dur="1500" fill="hold"/>
                                            <p:tgtEl>
                                              <p:spTgt spid="41"/>
                                            </p:tgtEl>
                                            <p:attrNameLst>
                                              <p:attrName>ppt_y</p:attrName>
                                            </p:attrNameLst>
                                          </p:cBhvr>
                                          <p:tavLst>
                                            <p:tav tm="0">
                                              <p:val>
                                                <p:strVal val="1+#ppt_h/2"/>
                                              </p:val>
                                            </p:tav>
                                            <p:tav tm="100000">
                                              <p:val>
                                                <p:strVal val="#ppt_y"/>
                                              </p:val>
                                            </p:tav>
                                          </p:tavLst>
                                        </p:anim>
                                      </p:childTnLst>
                                    </p:cTn>
                                  </p:par>
                                </p:childTnLst>
                              </p:cTn>
                            </p:par>
                            <p:par>
                              <p:cTn id="60" fill="hold">
                                <p:stCondLst>
                                  <p:cond delay="1000"/>
                                </p:stCondLst>
                                <p:childTnLst>
                                  <p:par>
                                    <p:cTn id="61" presetID="52" presetClass="entr" presetSubtype="0" fill="hold" grpId="0" nodeType="afterEffect">
                                      <p:stCondLst>
                                        <p:cond delay="0"/>
                                      </p:stCondLst>
                                      <p:iterate type="lt">
                                        <p:tmPct val="10000"/>
                                      </p:iterate>
                                      <p:childTnLst>
                                        <p:set>
                                          <p:cBhvr>
                                            <p:cTn id="62" dur="1" fill="hold">
                                              <p:stCondLst>
                                                <p:cond delay="0"/>
                                              </p:stCondLst>
                                            </p:cTn>
                                            <p:tgtEl>
                                              <p:spTgt spid="45"/>
                                            </p:tgtEl>
                                            <p:attrNameLst>
                                              <p:attrName>style.visibility</p:attrName>
                                            </p:attrNameLst>
                                          </p:cBhvr>
                                          <p:to>
                                            <p:strVal val="visible"/>
                                          </p:to>
                                        </p:set>
                                        <p:animScale>
                                          <p:cBhvr>
                                            <p:cTn id="63"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45"/>
                                            </p:tgtEl>
                                            <p:attrNameLst>
                                              <p:attrName>ppt_x</p:attrName>
                                              <p:attrName>ppt_y</p:attrName>
                                            </p:attrNameLst>
                                          </p:cBhvr>
                                        </p:animMotion>
                                        <p:animEffect transition="in" filter="fade">
                                          <p:cBhvr>
                                            <p:cTn id="65" dur="1000"/>
                                            <p:tgtEl>
                                              <p:spTgt spid="45"/>
                                            </p:tgtEl>
                                          </p:cBhvr>
                                        </p:animEffect>
                                      </p:childTnLst>
                                    </p:cTn>
                                  </p:par>
                                </p:childTnLst>
                              </p:cTn>
                            </p:par>
                            <p:par>
                              <p:cTn id="66" fill="hold">
                                <p:stCondLst>
                                  <p:cond delay="10850"/>
                                </p:stCondLst>
                                <p:childTnLst>
                                  <p:par>
                                    <p:cTn id="67" presetID="22" presetClass="entr" presetSubtype="8" fill="hold" grpId="0" nodeType="afterEffect" nodePh="1">
                                      <p:stCondLst>
                                        <p:cond delay="0"/>
                                      </p:stCondLst>
                                      <p:endCondLst>
                                        <p:cond evt="begin" delay="0">
                                          <p:tn val="67"/>
                                        </p:cond>
                                      </p:endCondLst>
                                      <p:childTnLst>
                                        <p:set>
                                          <p:cBhvr>
                                            <p:cTn id="68" dur="1" fill="hold">
                                              <p:stCondLst>
                                                <p:cond delay="0"/>
                                              </p:stCondLst>
                                            </p:cTn>
                                            <p:tgtEl>
                                              <p:spTgt spid="55"/>
                                            </p:tgtEl>
                                            <p:attrNameLst>
                                              <p:attrName>style.visibility</p:attrName>
                                            </p:attrNameLst>
                                          </p:cBhvr>
                                          <p:to>
                                            <p:strVal val="visible"/>
                                          </p:to>
                                        </p:set>
                                        <p:animEffect transition="in" filter="wipe(left)">
                                          <p:cBhvr>
                                            <p:cTn id="69" dur="500"/>
                                            <p:tgtEl>
                                              <p:spTgt spid="55"/>
                                            </p:tgtEl>
                                          </p:cBhvr>
                                        </p:animEffect>
                                      </p:childTnLst>
                                    </p:cTn>
                                  </p:par>
                                  <p:par>
                                    <p:cTn id="70" presetID="22" presetClass="entr" presetSubtype="8" fill="hold" grpId="0" nodeType="withEffect">
                                      <p:stCondLst>
                                        <p:cond delay="100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blinds(horizontal)">
                                          <p:cBhvr>
                                            <p:cTn id="75" dur="500"/>
                                            <p:tgtEl>
                                              <p:spTgt spid="2"/>
                                            </p:tgtEl>
                                          </p:cBhvr>
                                        </p:animEffect>
                                      </p:childTnLst>
                                    </p:cTn>
                                  </p:par>
                                  <p:par>
                                    <p:cTn id="76" presetID="1" presetClass="entr" presetSubtype="0"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extLst>
                                          <p:ext uri="{505F2C04-C923-438B-8C0F-E0CD2BADF298}">
                                            <wppc:dynamicDigit xmlns:wppc="http://www.wps.cn/officeDocument/PresentationCustomData" type="0">
                                              <p:anim to="" calcmode="lin" valueType="num">
                                                <p:cBhvr>
                                                  <p:cTn id="78" dur="3000" fill="hold"/>
                                                  <p:tgtEl>
                                                    <p:spTgt spid="54"/>
                                                  </p:tgtEl>
                                                  <p:attrNameLst>
                                                    <p:attrName>num.show</p:attrName>
                                                  </p:attrNameLst>
                                                </p:cBhvr>
                                                <p:tavLst>
                                                  <p:tav tm="0">
                                                    <p:val>
                                                      <p:fltVal val="0"/>
                                                    </p:val>
                                                  </p:tav>
                                                  <p:tav tm="100000">
                                                    <p:val>
                                                      <p:strVal val="#ppt_v"/>
                                                    </p:val>
                                                  </p:tav>
                                                </p:tavLst>
                                              </p:anim>
                                            </wppc:dynamicDigit>
                                          </p:ext>
                                        </p:extLst>
                                      </p:childTnLst>
                                    </p:cTn>
                                  </p:par>
                                </p:childTnLst>
                              </p:cTn>
                            </p:par>
                            <p:par>
                              <p:cTn id="79" fill="hold">
                                <p:stCondLst>
                                  <p:cond delay="11350"/>
                                </p:stCondLst>
                                <p:childTnLst>
                                  <p:par>
                                    <p:cTn id="80" presetID="7" presetClass="entr" presetSubtype="4" fill="hold" nodeType="after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additive="base">
                                            <p:cTn id="82" dur="5000" fill="hold"/>
                                            <p:tgtEl>
                                              <p:spTgt spid="3"/>
                                            </p:tgtEl>
                                            <p:attrNameLst>
                                              <p:attrName>ppt_x</p:attrName>
                                            </p:attrNameLst>
                                          </p:cBhvr>
                                          <p:tavLst>
                                            <p:tav tm="0">
                                              <p:val>
                                                <p:strVal val="#ppt_x"/>
                                              </p:val>
                                            </p:tav>
                                            <p:tav tm="100000">
                                              <p:val>
                                                <p:strVal val="#ppt_x"/>
                                              </p:val>
                                            </p:tav>
                                          </p:tavLst>
                                        </p:anim>
                                        <p:anim calcmode="lin" valueType="num">
                                          <p:cBhvr additive="base">
                                            <p:cTn id="83"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40" grpId="0" bldLvl="0" animBg="1"/>
          <p:bldP spid="41" grpId="0" bldLvl="0" animBg="1"/>
          <p:bldP spid="42" grpId="0" bldLvl="0" animBg="1"/>
          <p:bldP spid="43" grpId="0" bldLvl="0" animBg="1"/>
          <p:bldP spid="44" grpId="0" bldLvl="0" animBg="1"/>
          <p:bldP spid="45" grpId="0"/>
          <p:bldP spid="46" grpId="0" bldLvl="0" animBg="1"/>
          <p:bldP spid="47" grpId="0" bldLvl="0" animBg="1"/>
          <p:bldP spid="48" grpId="0" bldLvl="0" animBg="1"/>
          <p:bldP spid="49" grpId="0" bldLvl="0" animBg="1"/>
          <p:bldP spid="50" grpId="0" bldLvl="0" animBg="1"/>
          <p:bldP spid="51" grpId="0" bldLvl="0" animBg="1"/>
          <p:bldP spid="53" grpId="0" bldLvl="0" animBg="1"/>
          <p:bldP spid="55" grpId="0" bldLvl="0" animBg="1"/>
          <p:bldP spid="15" grpId="0"/>
          <p:bldP spid="2" grpId="0"/>
          <p:bldP spid="2" grpId="1"/>
          <p:bldP spid="54" grpId="0"/>
          <p:bldP spid="54"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barn(inHorizontal)">
                                          <p:cBhvr>
                                            <p:cTn id="11" dur="500"/>
                                            <p:tgtEl>
                                              <p:spTgt spid="52"/>
                                            </p:tgtEl>
                                          </p:cBhvr>
                                        </p:animEffect>
                                      </p:childTnLst>
                                    </p:cTn>
                                  </p:par>
                                  <p:par>
                                    <p:cTn id="12" presetID="2" presetClass="entr" presetSubtype="3" fill="hold" grpId="0" nodeType="withEffect">
                                      <p:stCondLst>
                                        <p:cond delay="0"/>
                                      </p:stCondLst>
                                      <p:childTnLst>
                                        <p:set>
                                          <p:cBhvr>
                                            <p:cTn id="13" dur="1" fill="hold">
                                              <p:stCondLst>
                                                <p:cond delay="0"/>
                                              </p:stCondLst>
                                            </p:cTn>
                                            <p:tgtEl>
                                              <p:spTgt spid="49"/>
                                            </p:tgtEl>
                                            <p:attrNameLst>
                                              <p:attrName>style.visibility</p:attrName>
                                            </p:attrNameLst>
                                          </p:cBhvr>
                                          <p:to>
                                            <p:strVal val="visible"/>
                                          </p:to>
                                        </p:set>
                                        <p:anim calcmode="lin" valueType="num">
                                          <p:cBhvr additive="base">
                                            <p:cTn id="14" dur="1500" fill="hold"/>
                                            <p:tgtEl>
                                              <p:spTgt spid="49"/>
                                            </p:tgtEl>
                                            <p:attrNameLst>
                                              <p:attrName>ppt_x</p:attrName>
                                            </p:attrNameLst>
                                          </p:cBhvr>
                                          <p:tavLst>
                                            <p:tav tm="0">
                                              <p:val>
                                                <p:strVal val="1+#ppt_w/2"/>
                                              </p:val>
                                            </p:tav>
                                            <p:tav tm="100000">
                                              <p:val>
                                                <p:strVal val="#ppt_x"/>
                                              </p:val>
                                            </p:tav>
                                          </p:tavLst>
                                        </p:anim>
                                        <p:anim calcmode="lin" valueType="num">
                                          <p:cBhvr additive="base">
                                            <p:cTn id="15" dur="1500" fill="hold"/>
                                            <p:tgtEl>
                                              <p:spTgt spid="49"/>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stCondLst>
                                        <p:cond delay="25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1500" fill="hold"/>
                                            <p:tgtEl>
                                              <p:spTgt spid="50"/>
                                            </p:tgtEl>
                                            <p:attrNameLst>
                                              <p:attrName>ppt_x</p:attrName>
                                            </p:attrNameLst>
                                          </p:cBhvr>
                                          <p:tavLst>
                                            <p:tav tm="0">
                                              <p:val>
                                                <p:strVal val="1+#ppt_w/2"/>
                                              </p:val>
                                            </p:tav>
                                            <p:tav tm="100000">
                                              <p:val>
                                                <p:strVal val="#ppt_x"/>
                                              </p:val>
                                            </p:tav>
                                          </p:tavLst>
                                        </p:anim>
                                        <p:anim calcmode="lin" valueType="num">
                                          <p:cBhvr additive="base">
                                            <p:cTn id="19" dur="1500" fill="hold"/>
                                            <p:tgtEl>
                                              <p:spTgt spid="50"/>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50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1500" fill="hold"/>
                                            <p:tgtEl>
                                              <p:spTgt spid="51"/>
                                            </p:tgtEl>
                                            <p:attrNameLst>
                                              <p:attrName>ppt_x</p:attrName>
                                            </p:attrNameLst>
                                          </p:cBhvr>
                                          <p:tavLst>
                                            <p:tav tm="0">
                                              <p:val>
                                                <p:strVal val="1+#ppt_w/2"/>
                                              </p:val>
                                            </p:tav>
                                            <p:tav tm="100000">
                                              <p:val>
                                                <p:strVal val="#ppt_x"/>
                                              </p:val>
                                            </p:tav>
                                          </p:tavLst>
                                        </p:anim>
                                        <p:anim calcmode="lin" valueType="num">
                                          <p:cBhvr additive="base">
                                            <p:cTn id="23" dur="1500" fill="hold"/>
                                            <p:tgtEl>
                                              <p:spTgt spid="51"/>
                                            </p:tgtEl>
                                            <p:attrNameLst>
                                              <p:attrName>ppt_y</p:attrName>
                                            </p:attrNameLst>
                                          </p:cBhvr>
                                          <p:tavLst>
                                            <p:tav tm="0">
                                              <p:val>
                                                <p:strVal val="0-#ppt_h/2"/>
                                              </p:val>
                                            </p:tav>
                                            <p:tav tm="100000">
                                              <p:val>
                                                <p:strVal val="#ppt_y"/>
                                              </p:val>
                                            </p:tav>
                                          </p:tavLst>
                                        </p:anim>
                                      </p:childTnLst>
                                    </p:cTn>
                                  </p:par>
                                  <p:par>
                                    <p:cTn id="24" presetID="2" presetClass="entr" presetSubtype="12" fill="hold" grpId="0" nodeType="withEffect">
                                      <p:stCondLst>
                                        <p:cond delay="75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1500" fill="hold"/>
                                            <p:tgtEl>
                                              <p:spTgt spid="46"/>
                                            </p:tgtEl>
                                            <p:attrNameLst>
                                              <p:attrName>ppt_x</p:attrName>
                                            </p:attrNameLst>
                                          </p:cBhvr>
                                          <p:tavLst>
                                            <p:tav tm="0">
                                              <p:val>
                                                <p:strVal val="0-#ppt_w/2"/>
                                              </p:val>
                                            </p:tav>
                                            <p:tav tm="100000">
                                              <p:val>
                                                <p:strVal val="#ppt_x"/>
                                              </p:val>
                                            </p:tav>
                                          </p:tavLst>
                                        </p:anim>
                                        <p:anim calcmode="lin" valueType="num">
                                          <p:cBhvr additive="base">
                                            <p:cTn id="27" dur="1500" fill="hold"/>
                                            <p:tgtEl>
                                              <p:spTgt spid="46"/>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stCondLst>
                                        <p:cond delay="100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1500" fill="hold"/>
                                            <p:tgtEl>
                                              <p:spTgt spid="47"/>
                                            </p:tgtEl>
                                            <p:attrNameLst>
                                              <p:attrName>ppt_x</p:attrName>
                                            </p:attrNameLst>
                                          </p:cBhvr>
                                          <p:tavLst>
                                            <p:tav tm="0">
                                              <p:val>
                                                <p:strVal val="0-#ppt_w/2"/>
                                              </p:val>
                                            </p:tav>
                                            <p:tav tm="100000">
                                              <p:val>
                                                <p:strVal val="#ppt_x"/>
                                              </p:val>
                                            </p:tav>
                                          </p:tavLst>
                                        </p:anim>
                                        <p:anim calcmode="lin" valueType="num">
                                          <p:cBhvr additive="base">
                                            <p:cTn id="31" dur="1500" fill="hold"/>
                                            <p:tgtEl>
                                              <p:spTgt spid="47"/>
                                            </p:tgtEl>
                                            <p:attrNameLst>
                                              <p:attrName>ppt_y</p:attrName>
                                            </p:attrNameLst>
                                          </p:cBhvr>
                                          <p:tavLst>
                                            <p:tav tm="0">
                                              <p:val>
                                                <p:strVal val="1+#ppt_h/2"/>
                                              </p:val>
                                            </p:tav>
                                            <p:tav tm="100000">
                                              <p:val>
                                                <p:strVal val="#ppt_y"/>
                                              </p:val>
                                            </p:tav>
                                          </p:tavLst>
                                        </p:anim>
                                      </p:childTnLst>
                                    </p:cTn>
                                  </p:par>
                                  <p:par>
                                    <p:cTn id="32" presetID="2" presetClass="entr" presetSubtype="12" fill="hold" grpId="0" nodeType="withEffect">
                                      <p:stCondLst>
                                        <p:cond delay="1250"/>
                                      </p:stCondLst>
                                      <p:childTnLst>
                                        <p:set>
                                          <p:cBhvr>
                                            <p:cTn id="33" dur="1" fill="hold">
                                              <p:stCondLst>
                                                <p:cond delay="0"/>
                                              </p:stCondLst>
                                            </p:cTn>
                                            <p:tgtEl>
                                              <p:spTgt spid="48"/>
                                            </p:tgtEl>
                                            <p:attrNameLst>
                                              <p:attrName>style.visibility</p:attrName>
                                            </p:attrNameLst>
                                          </p:cBhvr>
                                          <p:to>
                                            <p:strVal val="visible"/>
                                          </p:to>
                                        </p:set>
                                        <p:anim calcmode="lin" valueType="num">
                                          <p:cBhvr additive="base">
                                            <p:cTn id="34" dur="1500" fill="hold"/>
                                            <p:tgtEl>
                                              <p:spTgt spid="48"/>
                                            </p:tgtEl>
                                            <p:attrNameLst>
                                              <p:attrName>ppt_x</p:attrName>
                                            </p:attrNameLst>
                                          </p:cBhvr>
                                          <p:tavLst>
                                            <p:tav tm="0">
                                              <p:val>
                                                <p:strVal val="0-#ppt_w/2"/>
                                              </p:val>
                                            </p:tav>
                                            <p:tav tm="100000">
                                              <p:val>
                                                <p:strVal val="#ppt_x"/>
                                              </p:val>
                                            </p:tav>
                                          </p:tavLst>
                                        </p:anim>
                                        <p:anim calcmode="lin" valueType="num">
                                          <p:cBhvr additive="base">
                                            <p:cTn id="35" dur="1500" fill="hold"/>
                                            <p:tgtEl>
                                              <p:spTgt spid="48"/>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150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1500" fill="hold"/>
                                            <p:tgtEl>
                                              <p:spTgt spid="42"/>
                                            </p:tgtEl>
                                            <p:attrNameLst>
                                              <p:attrName>ppt_x</p:attrName>
                                            </p:attrNameLst>
                                          </p:cBhvr>
                                          <p:tavLst>
                                            <p:tav tm="0">
                                              <p:val>
                                                <p:strVal val="1+#ppt_w/2"/>
                                              </p:val>
                                            </p:tav>
                                            <p:tav tm="100000">
                                              <p:val>
                                                <p:strVal val="#ppt_x"/>
                                              </p:val>
                                            </p:tav>
                                          </p:tavLst>
                                        </p:anim>
                                        <p:anim calcmode="lin" valueType="num">
                                          <p:cBhvr additive="base">
                                            <p:cTn id="39" dur="1500" fill="hold"/>
                                            <p:tgtEl>
                                              <p:spTgt spid="42"/>
                                            </p:tgtEl>
                                            <p:attrNameLst>
                                              <p:attrName>ppt_y</p:attrName>
                                            </p:attrNameLst>
                                          </p:cBhvr>
                                          <p:tavLst>
                                            <p:tav tm="0">
                                              <p:val>
                                                <p:strVal val="0-#ppt_h/2"/>
                                              </p:val>
                                            </p:tav>
                                            <p:tav tm="100000">
                                              <p:val>
                                                <p:strVal val="#ppt_y"/>
                                              </p:val>
                                            </p:tav>
                                          </p:tavLst>
                                        </p:anim>
                                      </p:childTnLst>
                                    </p:cTn>
                                  </p:par>
                                  <p:par>
                                    <p:cTn id="40" presetID="2" presetClass="entr" presetSubtype="3" fill="hold" grpId="0" nodeType="withEffect">
                                      <p:stCondLst>
                                        <p:cond delay="175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1500" fill="hold"/>
                                            <p:tgtEl>
                                              <p:spTgt spid="43"/>
                                            </p:tgtEl>
                                            <p:attrNameLst>
                                              <p:attrName>ppt_x</p:attrName>
                                            </p:attrNameLst>
                                          </p:cBhvr>
                                          <p:tavLst>
                                            <p:tav tm="0">
                                              <p:val>
                                                <p:strVal val="1+#ppt_w/2"/>
                                              </p:val>
                                            </p:tav>
                                            <p:tav tm="100000">
                                              <p:val>
                                                <p:strVal val="#ppt_x"/>
                                              </p:val>
                                            </p:tav>
                                          </p:tavLst>
                                        </p:anim>
                                        <p:anim calcmode="lin" valueType="num">
                                          <p:cBhvr additive="base">
                                            <p:cTn id="43" dur="1500" fill="hold"/>
                                            <p:tgtEl>
                                              <p:spTgt spid="43"/>
                                            </p:tgtEl>
                                            <p:attrNameLst>
                                              <p:attrName>ppt_y</p:attrName>
                                            </p:attrNameLst>
                                          </p:cBhvr>
                                          <p:tavLst>
                                            <p:tav tm="0">
                                              <p:val>
                                                <p:strVal val="0-#ppt_h/2"/>
                                              </p:val>
                                            </p:tav>
                                            <p:tav tm="100000">
                                              <p:val>
                                                <p:strVal val="#ppt_y"/>
                                              </p:val>
                                            </p:tav>
                                          </p:tavLst>
                                        </p:anim>
                                      </p:childTnLst>
                                    </p:cTn>
                                  </p:par>
                                  <p:par>
                                    <p:cTn id="44" presetID="2" presetClass="entr" presetSubtype="3" fill="hold" grpId="0" nodeType="withEffect">
                                      <p:stCondLst>
                                        <p:cond delay="2000"/>
                                      </p:stCondLst>
                                      <p:childTnLst>
                                        <p:set>
                                          <p:cBhvr>
                                            <p:cTn id="45" dur="1" fill="hold">
                                              <p:stCondLst>
                                                <p:cond delay="0"/>
                                              </p:stCondLst>
                                            </p:cTn>
                                            <p:tgtEl>
                                              <p:spTgt spid="44"/>
                                            </p:tgtEl>
                                            <p:attrNameLst>
                                              <p:attrName>style.visibility</p:attrName>
                                            </p:attrNameLst>
                                          </p:cBhvr>
                                          <p:to>
                                            <p:strVal val="visible"/>
                                          </p:to>
                                        </p:set>
                                        <p:anim calcmode="lin" valueType="num">
                                          <p:cBhvr additive="base">
                                            <p:cTn id="46" dur="1500" fill="hold"/>
                                            <p:tgtEl>
                                              <p:spTgt spid="44"/>
                                            </p:tgtEl>
                                            <p:attrNameLst>
                                              <p:attrName>ppt_x</p:attrName>
                                            </p:attrNameLst>
                                          </p:cBhvr>
                                          <p:tavLst>
                                            <p:tav tm="0">
                                              <p:val>
                                                <p:strVal val="1+#ppt_w/2"/>
                                              </p:val>
                                            </p:tav>
                                            <p:tav tm="100000">
                                              <p:val>
                                                <p:strVal val="#ppt_x"/>
                                              </p:val>
                                            </p:tav>
                                          </p:tavLst>
                                        </p:anim>
                                        <p:anim calcmode="lin" valueType="num">
                                          <p:cBhvr additive="base">
                                            <p:cTn id="47" dur="1500" fill="hold"/>
                                            <p:tgtEl>
                                              <p:spTgt spid="44"/>
                                            </p:tgtEl>
                                            <p:attrNameLst>
                                              <p:attrName>ppt_y</p:attrName>
                                            </p:attrNameLst>
                                          </p:cBhvr>
                                          <p:tavLst>
                                            <p:tav tm="0">
                                              <p:val>
                                                <p:strVal val="0-#ppt_h/2"/>
                                              </p:val>
                                            </p:tav>
                                            <p:tav tm="100000">
                                              <p:val>
                                                <p:strVal val="#ppt_y"/>
                                              </p:val>
                                            </p:tav>
                                          </p:tavLst>
                                        </p:anim>
                                      </p:childTnLst>
                                    </p:cTn>
                                  </p:par>
                                  <p:par>
                                    <p:cTn id="48" presetID="2" presetClass="entr" presetSubtype="12" fill="hold" grpId="0" nodeType="withEffect">
                                      <p:stCondLst>
                                        <p:cond delay="2250"/>
                                      </p:stCondLst>
                                      <p:childTnLst>
                                        <p:set>
                                          <p:cBhvr>
                                            <p:cTn id="49" dur="1" fill="hold">
                                              <p:stCondLst>
                                                <p:cond delay="0"/>
                                              </p:stCondLst>
                                            </p:cTn>
                                            <p:tgtEl>
                                              <p:spTgt spid="39"/>
                                            </p:tgtEl>
                                            <p:attrNameLst>
                                              <p:attrName>style.visibility</p:attrName>
                                            </p:attrNameLst>
                                          </p:cBhvr>
                                          <p:to>
                                            <p:strVal val="visible"/>
                                          </p:to>
                                        </p:set>
                                        <p:anim calcmode="lin" valueType="num">
                                          <p:cBhvr additive="base">
                                            <p:cTn id="50" dur="1500" fill="hold"/>
                                            <p:tgtEl>
                                              <p:spTgt spid="39"/>
                                            </p:tgtEl>
                                            <p:attrNameLst>
                                              <p:attrName>ppt_x</p:attrName>
                                            </p:attrNameLst>
                                          </p:cBhvr>
                                          <p:tavLst>
                                            <p:tav tm="0">
                                              <p:val>
                                                <p:strVal val="0-#ppt_w/2"/>
                                              </p:val>
                                            </p:tav>
                                            <p:tav tm="100000">
                                              <p:val>
                                                <p:strVal val="#ppt_x"/>
                                              </p:val>
                                            </p:tav>
                                          </p:tavLst>
                                        </p:anim>
                                        <p:anim calcmode="lin" valueType="num">
                                          <p:cBhvr additive="base">
                                            <p:cTn id="51" dur="1500" fill="hold"/>
                                            <p:tgtEl>
                                              <p:spTgt spid="39"/>
                                            </p:tgtEl>
                                            <p:attrNameLst>
                                              <p:attrName>ppt_y</p:attrName>
                                            </p:attrNameLst>
                                          </p:cBhvr>
                                          <p:tavLst>
                                            <p:tav tm="0">
                                              <p:val>
                                                <p:strVal val="1+#ppt_h/2"/>
                                              </p:val>
                                            </p:tav>
                                            <p:tav tm="100000">
                                              <p:val>
                                                <p:strVal val="#ppt_y"/>
                                              </p:val>
                                            </p:tav>
                                          </p:tavLst>
                                        </p:anim>
                                      </p:childTnLst>
                                    </p:cTn>
                                  </p:par>
                                  <p:par>
                                    <p:cTn id="52" presetID="2" presetClass="entr" presetSubtype="12" fill="hold" grpId="0" nodeType="withEffect">
                                      <p:stCondLst>
                                        <p:cond delay="250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1500" fill="hold"/>
                                            <p:tgtEl>
                                              <p:spTgt spid="40"/>
                                            </p:tgtEl>
                                            <p:attrNameLst>
                                              <p:attrName>ppt_x</p:attrName>
                                            </p:attrNameLst>
                                          </p:cBhvr>
                                          <p:tavLst>
                                            <p:tav tm="0">
                                              <p:val>
                                                <p:strVal val="0-#ppt_w/2"/>
                                              </p:val>
                                            </p:tav>
                                            <p:tav tm="100000">
                                              <p:val>
                                                <p:strVal val="#ppt_x"/>
                                              </p:val>
                                            </p:tav>
                                          </p:tavLst>
                                        </p:anim>
                                        <p:anim calcmode="lin" valueType="num">
                                          <p:cBhvr additive="base">
                                            <p:cTn id="55" dur="1500" fill="hold"/>
                                            <p:tgtEl>
                                              <p:spTgt spid="40"/>
                                            </p:tgtEl>
                                            <p:attrNameLst>
                                              <p:attrName>ppt_y</p:attrName>
                                            </p:attrNameLst>
                                          </p:cBhvr>
                                          <p:tavLst>
                                            <p:tav tm="0">
                                              <p:val>
                                                <p:strVal val="1+#ppt_h/2"/>
                                              </p:val>
                                            </p:tav>
                                            <p:tav tm="100000">
                                              <p:val>
                                                <p:strVal val="#ppt_y"/>
                                              </p:val>
                                            </p:tav>
                                          </p:tavLst>
                                        </p:anim>
                                      </p:childTnLst>
                                    </p:cTn>
                                  </p:par>
                                  <p:par>
                                    <p:cTn id="56" presetID="2" presetClass="entr" presetSubtype="12" fill="hold" grpId="0" nodeType="withEffect">
                                      <p:stCondLst>
                                        <p:cond delay="275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1500" fill="hold"/>
                                            <p:tgtEl>
                                              <p:spTgt spid="41"/>
                                            </p:tgtEl>
                                            <p:attrNameLst>
                                              <p:attrName>ppt_x</p:attrName>
                                            </p:attrNameLst>
                                          </p:cBhvr>
                                          <p:tavLst>
                                            <p:tav tm="0">
                                              <p:val>
                                                <p:strVal val="0-#ppt_w/2"/>
                                              </p:val>
                                            </p:tav>
                                            <p:tav tm="100000">
                                              <p:val>
                                                <p:strVal val="#ppt_x"/>
                                              </p:val>
                                            </p:tav>
                                          </p:tavLst>
                                        </p:anim>
                                        <p:anim calcmode="lin" valueType="num">
                                          <p:cBhvr additive="base">
                                            <p:cTn id="59" dur="1500" fill="hold"/>
                                            <p:tgtEl>
                                              <p:spTgt spid="41"/>
                                            </p:tgtEl>
                                            <p:attrNameLst>
                                              <p:attrName>ppt_y</p:attrName>
                                            </p:attrNameLst>
                                          </p:cBhvr>
                                          <p:tavLst>
                                            <p:tav tm="0">
                                              <p:val>
                                                <p:strVal val="1+#ppt_h/2"/>
                                              </p:val>
                                            </p:tav>
                                            <p:tav tm="100000">
                                              <p:val>
                                                <p:strVal val="#ppt_y"/>
                                              </p:val>
                                            </p:tav>
                                          </p:tavLst>
                                        </p:anim>
                                      </p:childTnLst>
                                    </p:cTn>
                                  </p:par>
                                </p:childTnLst>
                              </p:cTn>
                            </p:par>
                            <p:par>
                              <p:cTn id="60" fill="hold">
                                <p:stCondLst>
                                  <p:cond delay="1000"/>
                                </p:stCondLst>
                                <p:childTnLst>
                                  <p:par>
                                    <p:cTn id="61" presetID="52" presetClass="entr" presetSubtype="0" fill="hold" grpId="0" nodeType="afterEffect">
                                      <p:stCondLst>
                                        <p:cond delay="0"/>
                                      </p:stCondLst>
                                      <p:iterate type="lt">
                                        <p:tmPct val="10000"/>
                                      </p:iterate>
                                      <p:childTnLst>
                                        <p:set>
                                          <p:cBhvr>
                                            <p:cTn id="62" dur="1" fill="hold">
                                              <p:stCondLst>
                                                <p:cond delay="0"/>
                                              </p:stCondLst>
                                            </p:cTn>
                                            <p:tgtEl>
                                              <p:spTgt spid="45"/>
                                            </p:tgtEl>
                                            <p:attrNameLst>
                                              <p:attrName>style.visibility</p:attrName>
                                            </p:attrNameLst>
                                          </p:cBhvr>
                                          <p:to>
                                            <p:strVal val="visible"/>
                                          </p:to>
                                        </p:set>
                                        <p:animScale>
                                          <p:cBhvr>
                                            <p:cTn id="63"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45"/>
                                            </p:tgtEl>
                                            <p:attrNameLst>
                                              <p:attrName>ppt_x</p:attrName>
                                              <p:attrName>ppt_y</p:attrName>
                                            </p:attrNameLst>
                                          </p:cBhvr>
                                        </p:animMotion>
                                        <p:animEffect transition="in" filter="fade">
                                          <p:cBhvr>
                                            <p:cTn id="65" dur="1000"/>
                                            <p:tgtEl>
                                              <p:spTgt spid="45"/>
                                            </p:tgtEl>
                                          </p:cBhvr>
                                        </p:animEffect>
                                      </p:childTnLst>
                                    </p:cTn>
                                  </p:par>
                                </p:childTnLst>
                              </p:cTn>
                            </p:par>
                            <p:par>
                              <p:cTn id="66" fill="hold">
                                <p:stCondLst>
                                  <p:cond delay="10850"/>
                                </p:stCondLst>
                                <p:childTnLst>
                                  <p:par>
                                    <p:cTn id="67" presetID="22" presetClass="entr" presetSubtype="8" fill="hold" grpId="0" nodeType="afterEffect" nodePh="1">
                                      <p:stCondLst>
                                        <p:cond delay="0"/>
                                      </p:stCondLst>
                                      <p:endCondLst>
                                        <p:cond evt="begin" delay="0">
                                          <p:tn val="67"/>
                                        </p:cond>
                                      </p:endCondLst>
                                      <p:childTnLst>
                                        <p:set>
                                          <p:cBhvr>
                                            <p:cTn id="68" dur="1" fill="hold">
                                              <p:stCondLst>
                                                <p:cond delay="0"/>
                                              </p:stCondLst>
                                            </p:cTn>
                                            <p:tgtEl>
                                              <p:spTgt spid="55"/>
                                            </p:tgtEl>
                                            <p:attrNameLst>
                                              <p:attrName>style.visibility</p:attrName>
                                            </p:attrNameLst>
                                          </p:cBhvr>
                                          <p:to>
                                            <p:strVal val="visible"/>
                                          </p:to>
                                        </p:set>
                                        <p:animEffect transition="in" filter="wipe(left)">
                                          <p:cBhvr>
                                            <p:cTn id="69" dur="500"/>
                                            <p:tgtEl>
                                              <p:spTgt spid="55"/>
                                            </p:tgtEl>
                                          </p:cBhvr>
                                        </p:animEffect>
                                      </p:childTnLst>
                                    </p:cTn>
                                  </p:par>
                                  <p:par>
                                    <p:cTn id="70" presetID="22" presetClass="entr" presetSubtype="8" fill="hold" grpId="0" nodeType="withEffect">
                                      <p:stCondLst>
                                        <p:cond delay="100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blinds(horizontal)">
                                          <p:cBhvr>
                                            <p:cTn id="75" dur="500"/>
                                            <p:tgtEl>
                                              <p:spTgt spid="2"/>
                                            </p:tgtEl>
                                          </p:cBhvr>
                                        </p:animEffect>
                                      </p:childTnLst>
                                    </p:cTn>
                                  </p:par>
                                  <p:par>
                                    <p:cTn id="76" presetID="1" presetClass="entr" presetSubtype="0"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extLst>
                                          <p:ext uri="{505F2C04-C923-438B-8C0F-E0CD2BADF298}">
                                            <wppc:dynamicDigit xmlns:wppc="http://www.wps.cn/officeDocument/PresentationCustomData" type="0">
                                              <p:anim to="" calcmode="lin" valueType="num">
                                                <p:cBhvr>
                                                  <p:cTn id="78" dur="3000" fill="hold"/>
                                                  <p:tgtEl>
                                                    <p:spTgt spid="54"/>
                                                  </p:tgtEl>
                                                  <p:attrNameLst>
                                                    <p:attrName>num.show</p:attrName>
                                                  </p:attrNameLst>
                                                </p:cBhvr>
                                                <p:tavLst>
                                                  <p:tav tm="0">
                                                    <p:val>
                                                      <p:fltVal val="0"/>
                                                    </p:val>
                                                  </p:tav>
                                                  <p:tav tm="100000">
                                                    <p:val>
                                                      <p:strVal val="#ppt_v"/>
                                                    </p:val>
                                                  </p:tav>
                                                </p:tavLst>
                                              </p:anim>
                                            </wppc:dynamicDigit>
                                          </p:ext>
                                        </p:extLst>
                                      </p:childTnLst>
                                    </p:cTn>
                                  </p:par>
                                </p:childTnLst>
                              </p:cTn>
                            </p:par>
                            <p:par>
                              <p:cTn id="79" fill="hold">
                                <p:stCondLst>
                                  <p:cond delay="11350"/>
                                </p:stCondLst>
                                <p:childTnLst>
                                  <p:par>
                                    <p:cTn id="80" presetID="7" presetClass="entr" presetSubtype="4" fill="hold" nodeType="after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additive="base">
                                            <p:cTn id="82" dur="5000" fill="hold"/>
                                            <p:tgtEl>
                                              <p:spTgt spid="3"/>
                                            </p:tgtEl>
                                            <p:attrNameLst>
                                              <p:attrName>ppt_x</p:attrName>
                                            </p:attrNameLst>
                                          </p:cBhvr>
                                          <p:tavLst>
                                            <p:tav tm="0">
                                              <p:val>
                                                <p:strVal val="#ppt_x"/>
                                              </p:val>
                                            </p:tav>
                                            <p:tav tm="100000">
                                              <p:val>
                                                <p:strVal val="#ppt_x"/>
                                              </p:val>
                                            </p:tav>
                                          </p:tavLst>
                                        </p:anim>
                                        <p:anim calcmode="lin" valueType="num">
                                          <p:cBhvr additive="base">
                                            <p:cTn id="83"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40" grpId="0" bldLvl="0" animBg="1"/>
          <p:bldP spid="41" grpId="0" bldLvl="0" animBg="1"/>
          <p:bldP spid="42" grpId="0" bldLvl="0" animBg="1"/>
          <p:bldP spid="43" grpId="0" bldLvl="0" animBg="1"/>
          <p:bldP spid="44" grpId="0" bldLvl="0" animBg="1"/>
          <p:bldP spid="45" grpId="0"/>
          <p:bldP spid="46" grpId="0" bldLvl="0" animBg="1"/>
          <p:bldP spid="47" grpId="0" bldLvl="0" animBg="1"/>
          <p:bldP spid="48" grpId="0" bldLvl="0" animBg="1"/>
          <p:bldP spid="49" grpId="0" bldLvl="0" animBg="1"/>
          <p:bldP spid="50" grpId="0" bldLvl="0" animBg="1"/>
          <p:bldP spid="51" grpId="0" bldLvl="0" animBg="1"/>
          <p:bldP spid="53" grpId="0" bldLvl="0" animBg="1"/>
          <p:bldP spid="55" grpId="0" bldLvl="0" animBg="1"/>
          <p:bldP spid="15" grpId="0"/>
          <p:bldP spid="2" grpId="0"/>
          <p:bldP spid="2" grpId="1"/>
          <p:bldP spid="54" grpId="0"/>
          <p:bldP spid="54" grpId="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dirty="0" smtClean="0"/>
              <a:t>    </a:t>
            </a:r>
            <a:r>
              <a:rPr altLang="zh-CN" dirty="0" smtClean="0"/>
              <a:t>认识思德   </a:t>
            </a:r>
            <a:r>
              <a:rPr lang="en-US" altLang="zh-CN" sz="1400" dirty="0" smtClean="0"/>
              <a:t>About us</a:t>
            </a:r>
            <a:endParaRPr lang="en-US" altLang="zh-CN" sz="14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1.1 </a:t>
            </a:r>
            <a:r>
              <a:rPr lang="zh-CN" altLang="en-US" sz="1400"/>
              <a:t>公司简介</a:t>
            </a:r>
            <a:endParaRPr lang="zh-CN" altLang="en-US"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12" name="文本框 11"/>
          <p:cNvSpPr txBox="1"/>
          <p:nvPr/>
        </p:nvSpPr>
        <p:spPr>
          <a:xfrm>
            <a:off x="982980" y="1296670"/>
            <a:ext cx="7693660" cy="1983740"/>
          </a:xfrm>
          <a:prstGeom prst="rect">
            <a:avLst/>
          </a:prstGeom>
          <a:noFill/>
        </p:spPr>
        <p:txBody>
          <a:bodyPr wrap="square" rtlCol="0">
            <a:spAutoFit/>
          </a:bodyPr>
          <a:p>
            <a:pPr>
              <a:lnSpc>
                <a:spcPct val="150000"/>
              </a:lnSpc>
            </a:pPr>
            <a:r>
              <a:rPr lang="en-US" altLang="zh-CN" sz="1400"/>
              <a:t>      </a:t>
            </a:r>
            <a:r>
              <a:rPr sz="1400"/>
              <a:t>公司生产用于双向拉伸薄膜生产线MDO工位的压辊具有加工精度高、耐高温、回弹性好，久压不变形等优点。经布鲁克纳、三菱等厂家设备使用均能满足客户要求。</a:t>
            </a:r>
            <a:endParaRPr sz="1400"/>
          </a:p>
          <a:p>
            <a:pPr>
              <a:lnSpc>
                <a:spcPct val="150000"/>
              </a:lnSpc>
            </a:pPr>
            <a:endParaRPr sz="1400"/>
          </a:p>
          <a:p>
            <a:pPr>
              <a:lnSpc>
                <a:spcPct val="150000"/>
              </a:lnSpc>
            </a:pPr>
            <a:r>
              <a:rPr sz="1400"/>
              <a:t>     </a:t>
            </a:r>
            <a:r>
              <a:rPr lang="zh-CN" sz="1400"/>
              <a:t>相关</a:t>
            </a:r>
            <a:r>
              <a:rPr sz="1400"/>
              <a:t>产品</a:t>
            </a:r>
            <a:r>
              <a:rPr lang="zh-CN" sz="1400"/>
              <a:t>应用于</a:t>
            </a:r>
            <a:r>
              <a:rPr sz="1400"/>
              <a:t>BOPP/BOPET/BOPA等双向拉伸薄膜生产线、</a:t>
            </a:r>
            <a:r>
              <a:rPr lang="en-US" sz="1400"/>
              <a:t>C</a:t>
            </a:r>
            <a:r>
              <a:rPr sz="1400"/>
              <a:t>PP/CPE流延、压纹、印染及薄膜和织物的涂覆胶黏剂、塑料复合、电晕处理、食品包装及无纺布制造等</a:t>
            </a:r>
            <a:r>
              <a:rPr lang="zh-CN" sz="1400"/>
              <a:t>。</a:t>
            </a:r>
            <a:endParaRPr lang="zh-CN"/>
          </a:p>
          <a:p>
            <a:r>
              <a:rPr lang="zh-CN" altLang="en-US"/>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400" dirty="0" smtClean="0"/>
              <a:t>    </a:t>
            </a:r>
            <a:r>
              <a:rPr altLang="zh-CN" sz="1400" dirty="0" smtClean="0"/>
              <a:t>认识思德   </a:t>
            </a:r>
            <a:r>
              <a:rPr lang="en-US" altLang="zh-CN" sz="1000" dirty="0" smtClean="0"/>
              <a:t>About us</a:t>
            </a:r>
            <a:endParaRPr lang="en-US" altLang="zh-CN" sz="10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1.1 </a:t>
            </a:r>
            <a:r>
              <a:rPr lang="zh-CN" altLang="en-US" sz="1400"/>
              <a:t>公司简介</a:t>
            </a:r>
            <a:endParaRPr lang="zh-CN" altLang="en-US"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12" name="文本框 11"/>
          <p:cNvSpPr txBox="1"/>
          <p:nvPr/>
        </p:nvSpPr>
        <p:spPr>
          <a:xfrm>
            <a:off x="4669155" y="1296670"/>
            <a:ext cx="4007485" cy="2030095"/>
          </a:xfrm>
          <a:prstGeom prst="rect">
            <a:avLst/>
          </a:prstGeom>
          <a:noFill/>
        </p:spPr>
        <p:txBody>
          <a:bodyPr wrap="square" rtlCol="0">
            <a:spAutoFit/>
          </a:bodyPr>
          <a:p>
            <a:r>
              <a:rPr lang="en-US"/>
              <a:t> </a:t>
            </a:r>
            <a:r>
              <a:rPr lang="zh-CN" altLang="en-US"/>
              <a:t> </a:t>
            </a:r>
            <a:endParaRPr lang="zh-CN" altLang="en-US"/>
          </a:p>
          <a:p>
            <a:endParaRPr lang="zh-CN" altLang="en-US"/>
          </a:p>
          <a:p>
            <a:endParaRPr lang="zh-CN" altLang="en-US"/>
          </a:p>
          <a:p>
            <a:endParaRPr lang="zh-CN" altLang="en-US"/>
          </a:p>
          <a:p>
            <a:endParaRPr lang="zh-CN" altLang="en-US"/>
          </a:p>
          <a:p>
            <a:endParaRPr lang="zh-CN" altLang="en-US"/>
          </a:p>
          <a:p>
            <a:r>
              <a:rPr lang="zh-CN" altLang="en-US"/>
              <a:t>　　</a:t>
            </a:r>
            <a:endParaRPr lang="zh-CN" altLang="en-US"/>
          </a:p>
        </p:txBody>
      </p:sp>
      <p:pic>
        <p:nvPicPr>
          <p:cNvPr id="2" name="onlinevideo">
            <a:hlinkClick r:id="" action="ppaction://media"/>
          </p:cNvPr>
          <p:cNvPicPr/>
          <p:nvPr>
            <a:videoFile r:link="rId1"/>
            <p:extLst>
              <p:ext uri="{DAA4B4D4-6D71-4841-9C94-3DE7FCFB9230}">
                <p14:media xmlns:p14="http://schemas.microsoft.com/office/powerpoint/2010/main" r:link="rId2"/>
              </p:ext>
            </p:extLst>
          </p:nvPr>
        </p:nvPicPr>
        <p:blipFill>
          <a:blip r:embed="rId3"/>
          <a:stretch>
            <a:fillRect/>
          </a:stretch>
        </p:blipFill>
        <p:spPr>
          <a:xfrm>
            <a:off x="1876425" y="1298575"/>
            <a:ext cx="5907405" cy="3322955"/>
          </a:xfrm>
          <a:prstGeom prst="rect">
            <a:avLst/>
          </a:prstGeom>
        </p:spPr>
      </p:pic>
      <p:sp>
        <p:nvSpPr>
          <p:cNvPr id="4" name="文本框 3"/>
          <p:cNvSpPr txBox="1"/>
          <p:nvPr/>
        </p:nvSpPr>
        <p:spPr>
          <a:xfrm>
            <a:off x="297180" y="3973830"/>
            <a:ext cx="1404620" cy="737235"/>
          </a:xfrm>
          <a:prstGeom prst="rect">
            <a:avLst/>
          </a:prstGeom>
          <a:noFill/>
        </p:spPr>
        <p:txBody>
          <a:bodyPr wrap="square" rtlCol="0">
            <a:spAutoFit/>
          </a:bodyPr>
          <a:p>
            <a:r>
              <a:rPr lang="zh-CN" altLang="en-US" sz="1400"/>
              <a:t>思德公司宣传片，需要连网观看</a:t>
            </a:r>
            <a:endParaRPr lang="zh-CN" altLang="en-US" sz="1400"/>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1">
                  <p:stCondLst>
                    <p:cond delay="indefinite"/>
                  </p:stCondLst>
                  <p:endCondLst>
                    <p:cond evt="onNext">
                      <p:tgtEl>
                        <p:sldTgt/>
                      </p:tgtEl>
                    </p:cond>
                    <p:cond evt="onPrev">
                      <p:tgtEl>
                        <p:sldTgt/>
                      </p:tgtEl>
                    </p:cond>
                  </p:endCondLst>
                </p:cTn>
                <p:tgtEl>
                  <p:spTgt spid="2"/>
                </p:tgtEl>
              </p:cMediaNode>
            </p:audi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additive="base">
                                        <p:cTn id="17"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p:bldP spid="1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62025" y="267785"/>
            <a:ext cx="6230620" cy="330200"/>
          </a:xfrm>
        </p:spPr>
        <p:txBody>
          <a:bodyPr/>
          <a:lstStyle/>
          <a:p>
            <a:r>
              <a:rPr lang="en-US" altLang="zh-CN" sz="1400" dirty="0" smtClean="0"/>
              <a:t>  </a:t>
            </a:r>
            <a:r>
              <a:rPr lang="en-US" altLang="zh-CN" sz="1600" dirty="0" smtClean="0"/>
              <a:t>  </a:t>
            </a:r>
            <a:r>
              <a:rPr altLang="zh-CN" sz="1600" dirty="0" smtClean="0"/>
              <a:t>认识思德   </a:t>
            </a:r>
            <a:r>
              <a:rPr lang="en-US" altLang="zh-CN" sz="1200" dirty="0" smtClean="0"/>
              <a:t>About us</a:t>
            </a:r>
            <a:endParaRPr lang="en-US" altLang="zh-CN" sz="1200" dirty="0" smtClean="0"/>
          </a:p>
        </p:txBody>
      </p:sp>
      <p:sp>
        <p:nvSpPr>
          <p:cNvPr id="3" name="文本框 2"/>
          <p:cNvSpPr txBox="1"/>
          <p:nvPr/>
        </p:nvSpPr>
        <p:spPr>
          <a:xfrm>
            <a:off x="962025" y="848175"/>
            <a:ext cx="2607945" cy="306705"/>
          </a:xfrm>
          <a:prstGeom prst="rect">
            <a:avLst/>
          </a:prstGeom>
          <a:noFill/>
        </p:spPr>
        <p:txBody>
          <a:bodyPr wrap="square" rtlCol="0">
            <a:spAutoFit/>
          </a:bodyPr>
          <a:p>
            <a:r>
              <a:rPr lang="en-US" altLang="zh-CN" sz="1400"/>
              <a:t>1.2 </a:t>
            </a:r>
            <a:r>
              <a:rPr lang="zh-CN" altLang="zh-CN" sz="1400"/>
              <a:t>企业</a:t>
            </a:r>
            <a:r>
              <a:rPr lang="zh-CN" altLang="zh-CN" sz="1400"/>
              <a:t>文化</a:t>
            </a:r>
            <a:endParaRPr lang="zh-CN" altLang="zh-CN" sz="1400"/>
          </a:p>
        </p:txBody>
      </p:sp>
      <p:sp>
        <p:nvSpPr>
          <p:cNvPr id="19" name="椭圆 18"/>
          <p:cNvSpPr/>
          <p:nvPr/>
        </p:nvSpPr>
        <p:spPr bwMode="auto">
          <a:xfrm>
            <a:off x="816940" y="928934"/>
            <a:ext cx="145040" cy="145072"/>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a:solidFill>
                <a:schemeClr val="accent1"/>
              </a:solidFill>
            </a:endParaRPr>
          </a:p>
        </p:txBody>
      </p:sp>
      <p:sp>
        <p:nvSpPr>
          <p:cNvPr id="9" name="日期占位符 8"/>
          <p:cNvSpPr>
            <a:spLocks noGrp="1"/>
          </p:cNvSpPr>
          <p:nvPr>
            <p:ph type="dt" sz="half" idx="10"/>
          </p:nvPr>
        </p:nvSpPr>
        <p:spPr/>
        <p:txBody>
          <a:bodyPr/>
          <a:p>
            <a:fld id="{D67E1CCE-4C69-481E-8A82-8C3A41A945F4}" type="datetime1">
              <a:rPr lang="zh-CN" altLang="en-US" smtClean="0"/>
            </a:fld>
            <a:endParaRPr lang="zh-CN" altLang="en-US"/>
          </a:p>
        </p:txBody>
      </p:sp>
      <p:sp>
        <p:nvSpPr>
          <p:cNvPr id="10" name="灯片编号占位符 9"/>
          <p:cNvSpPr>
            <a:spLocks noGrp="1"/>
          </p:cNvSpPr>
          <p:nvPr>
            <p:ph type="sldNum" sz="quarter" idx="12"/>
          </p:nvPr>
        </p:nvSpPr>
        <p:spPr/>
        <p:txBody>
          <a:bodyPr/>
          <a:p>
            <a:fld id="{FCC3A858-5ED0-4B4A-8756-97846365D733}"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Better Rubber Roller Selection S</a:t>
            </a:r>
            <a:r>
              <a:rPr lang="en-US" altLang="zh-CN"/>
              <a:t>NOD</a:t>
            </a:r>
            <a:endParaRPr lang="en-US" altLang="zh-CN"/>
          </a:p>
        </p:txBody>
      </p:sp>
      <p:sp>
        <p:nvSpPr>
          <p:cNvPr id="12" name="文本框 11"/>
          <p:cNvSpPr txBox="1"/>
          <p:nvPr/>
        </p:nvSpPr>
        <p:spPr>
          <a:xfrm>
            <a:off x="982980" y="1296670"/>
            <a:ext cx="7693660" cy="2614930"/>
          </a:xfrm>
          <a:prstGeom prst="rect">
            <a:avLst/>
          </a:prstGeom>
          <a:noFill/>
        </p:spPr>
        <p:txBody>
          <a:bodyPr wrap="square" rtlCol="0">
            <a:spAutoFit/>
          </a:bodyPr>
          <a:p>
            <a:pPr>
              <a:lnSpc>
                <a:spcPct val="150000"/>
              </a:lnSpc>
            </a:pPr>
            <a:r>
              <a:rPr>
                <a:solidFill>
                  <a:schemeClr val="accent1"/>
                </a:solidFill>
                <a:effectLst>
                  <a:outerShdw blurRad="38100" dist="25400" dir="5400000" algn="ctr" rotWithShape="0">
                    <a:srgbClr val="6E747A">
                      <a:alpha val="43000"/>
                    </a:srgbClr>
                  </a:outerShdw>
                </a:effectLst>
              </a:rPr>
              <a:t>思德的愿景： </a:t>
            </a:r>
            <a:endParaRPr>
              <a:solidFill>
                <a:schemeClr val="accent1"/>
              </a:solidFill>
              <a:effectLst>
                <a:outerShdw blurRad="38100" dist="25400" dir="5400000" algn="ctr" rotWithShape="0">
                  <a:srgbClr val="6E747A">
                    <a:alpha val="43000"/>
                  </a:srgbClr>
                </a:outerShdw>
              </a:effectLst>
            </a:endParaRPr>
          </a:p>
          <a:p>
            <a:pPr>
              <a:lnSpc>
                <a:spcPct val="150000"/>
              </a:lnSpc>
            </a:pPr>
            <a:r>
              <a:t>      </a:t>
            </a:r>
            <a:r>
              <a:rPr sz="1400"/>
              <a:t> 成为客户心目中的最佳供应商，为客户提供最优质的胶辊 。</a:t>
            </a:r>
            <a:endParaRPr sz="1400"/>
          </a:p>
          <a:p>
            <a:pPr>
              <a:lnSpc>
                <a:spcPct val="150000"/>
              </a:lnSpc>
            </a:pPr>
            <a:endParaRPr sz="1400"/>
          </a:p>
          <a:p>
            <a:pPr>
              <a:lnSpc>
                <a:spcPct val="150000"/>
              </a:lnSpc>
            </a:pPr>
            <a:r>
              <a:rPr>
                <a:solidFill>
                  <a:schemeClr val="accent1"/>
                </a:solidFill>
                <a:effectLst>
                  <a:outerShdw blurRad="38100" dist="25400" dir="5400000" algn="ctr" rotWithShape="0">
                    <a:srgbClr val="6E747A">
                      <a:alpha val="43000"/>
                    </a:srgbClr>
                  </a:outerShdw>
                </a:effectLst>
              </a:rPr>
              <a:t>思德的任务： </a:t>
            </a:r>
            <a:endParaRPr>
              <a:solidFill>
                <a:schemeClr val="accent1"/>
              </a:solidFill>
              <a:effectLst>
                <a:outerShdw blurRad="38100" dist="25400" dir="5400000" algn="ctr" rotWithShape="0">
                  <a:srgbClr val="6E747A">
                    <a:alpha val="43000"/>
                  </a:srgbClr>
                </a:outerShdw>
              </a:effectLst>
            </a:endParaRPr>
          </a:p>
          <a:p>
            <a:pPr>
              <a:lnSpc>
                <a:spcPct val="150000"/>
              </a:lnSpc>
            </a:pPr>
            <a:r>
              <a:t>       </a:t>
            </a:r>
            <a:r>
              <a:rPr sz="1400"/>
              <a:t> 成为胶辊市场领先者。我们必须与员工、供应商通力合作，在赢利的基础上，为我们的客户提供高附加值的整体解决方案</a:t>
            </a:r>
            <a:r>
              <a:rPr lang="zh-CN" sz="1400"/>
              <a:t>。</a:t>
            </a:r>
            <a:endParaRPr lang="zh-CN" sz="1400"/>
          </a:p>
          <a:p>
            <a:r>
              <a:rPr lang="zh-CN" altLang="en-US" sz="1400"/>
              <a:t>　　</a:t>
            </a:r>
            <a:endParaRPr lang="zh-CN" altLang="en-US" sz="1400"/>
          </a:p>
        </p:txBody>
      </p:sp>
    </p:spTree>
  </p:cSld>
  <p:clrMapOvr>
    <a:masterClrMapping/>
  </p:clrMapOvr>
  <mc:AlternateContent xmlns:mc="http://schemas.openxmlformats.org/markup-compatibility/2006">
    <mc:Choice xmlns:p14="http://schemas.microsoft.com/office/powerpoint/2010/main" Requires="p14">
      <p:transition spd="slow" p14:dur="200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bldLvl="0" animBg="1"/>
    </p:bldLst>
  </p:timing>
</p:sld>
</file>

<file path=ppt/tags/tag1.xml><?xml version="1.0" encoding="utf-8"?>
<p:tagLst xmlns:p="http://schemas.openxmlformats.org/presentationml/2006/main">
  <p:tag name="MH" val="20160830110855"/>
  <p:tag name="MH_LIBRARY" val="CONTENTS"/>
  <p:tag name="MH_TYPE" val="ENTRY"/>
  <p:tag name="ID" val="545820"/>
  <p:tag name="MH_ORDER" val="1"/>
</p:tagLst>
</file>

<file path=ppt/tags/tag10.xml><?xml version="1.0" encoding="utf-8"?>
<p:tagLst xmlns:p="http://schemas.openxmlformats.org/presentationml/2006/main">
  <p:tag name="MH" val="20160830110146"/>
  <p:tag name="MH_LIBRARY" val="CONTENTS"/>
  <p:tag name="MH_TYPE" val="OTHERS"/>
  <p:tag name="ID" val="553512"/>
</p:tagLst>
</file>

<file path=ppt/tags/tag11.xml><?xml version="1.0" encoding="utf-8"?>
<p:tagLst xmlns:p="http://schemas.openxmlformats.org/presentationml/2006/main">
  <p:tag name="MH" val="20160830110146"/>
  <p:tag name="MH_LIBRARY" val="CONTENTS"/>
  <p:tag name="MH_TYPE" val="OTHERS"/>
  <p:tag name="ID" val="553512"/>
</p:tagLst>
</file>

<file path=ppt/tags/tag12.xml><?xml version="1.0" encoding="utf-8"?>
<p:tagLst xmlns:p="http://schemas.openxmlformats.org/presentationml/2006/main">
  <p:tag name="MH" val="20160830110855"/>
  <p:tag name="MH_LIBRARY" val="CONTENTS"/>
  <p:tag name="MH_AUTOCOLOR" val="TRUE"/>
  <p:tag name="MH_TYPE" val="CONTENTS"/>
  <p:tag name="ID" val="545820"/>
</p:tagLst>
</file>

<file path=ppt/tags/tag13.xml><?xml version="1.0" encoding="utf-8"?>
<p:tagLst xmlns:p="http://schemas.openxmlformats.org/presentationml/2006/main">
  <p:tag name="MH" val="20161022204519"/>
  <p:tag name="MH_LIBRARY" val="GRAPHIC"/>
  <p:tag name="MH_ORDER" val="Straight Connector 5"/>
</p:tagLst>
</file>

<file path=ppt/tags/tag14.xml><?xml version="1.0" encoding="utf-8"?>
<p:tagLst xmlns:p="http://schemas.openxmlformats.org/presentationml/2006/main">
  <p:tag name="MH" val="20161022204519"/>
  <p:tag name="MH_LIBRARY" val="GRAPHIC"/>
  <p:tag name="MH_ORDER" val="Straight Connector 6"/>
</p:tagLst>
</file>

<file path=ppt/tags/tag15.xml><?xml version="1.0" encoding="utf-8"?>
<p:tagLst xmlns:p="http://schemas.openxmlformats.org/presentationml/2006/main">
  <p:tag name="MH" val="20161022204519"/>
  <p:tag name="MH_LIBRARY" val="GRAPHIC"/>
  <p:tag name="MH_ORDER" val="TextBox 3"/>
</p:tagLst>
</file>

<file path=ppt/tags/tag16.xml><?xml version="1.0" encoding="utf-8"?>
<p:tagLst xmlns:p="http://schemas.openxmlformats.org/presentationml/2006/main">
  <p:tag name="MH" val="20160830110146"/>
  <p:tag name="MH_LIBRARY" val="CONTENTS"/>
  <p:tag name="MH_TYPE" val="ENTRY"/>
  <p:tag name="ID" val="553512"/>
  <p:tag name="MH_ORDER" val="1"/>
</p:tagLst>
</file>

<file path=ppt/tags/tag17.xml><?xml version="1.0" encoding="utf-8"?>
<p:tagLst xmlns:p="http://schemas.openxmlformats.org/presentationml/2006/main">
  <p:tag name="MH" val="20161022204519"/>
  <p:tag name="MH_LIBRARY" val="GRAPHIC"/>
</p:tagLst>
</file>

<file path=ppt/tags/tag18.xml><?xml version="1.0" encoding="utf-8"?>
<p:tagLst xmlns:p="http://schemas.openxmlformats.org/presentationml/2006/main">
  <p:tag name="KSO_WM_SLIDE_MODEL_TYPE" val="timeline"/>
</p:tagLst>
</file>

<file path=ppt/tags/tag19.xml><?xml version="1.0" encoding="utf-8"?>
<p:tagLst xmlns:p="http://schemas.openxmlformats.org/presentationml/2006/main">
  <p:tag name="MH" val="20161022204519"/>
  <p:tag name="MH_LIBRARY" val="GRAPHIC"/>
  <p:tag name="MH_ORDER" val="Straight Connector 5"/>
</p:tagLst>
</file>

<file path=ppt/tags/tag2.xml><?xml version="1.0" encoding="utf-8"?>
<p:tagLst xmlns:p="http://schemas.openxmlformats.org/presentationml/2006/main">
  <p:tag name="MH" val="20160830110855"/>
  <p:tag name="MH_LIBRARY" val="CONTENTS"/>
  <p:tag name="MH_TYPE" val="NUMBER"/>
  <p:tag name="ID" val="545820"/>
  <p:tag name="MH_ORDER" val="1"/>
</p:tagLst>
</file>

<file path=ppt/tags/tag20.xml><?xml version="1.0" encoding="utf-8"?>
<p:tagLst xmlns:p="http://schemas.openxmlformats.org/presentationml/2006/main">
  <p:tag name="MH" val="20161022204519"/>
  <p:tag name="MH_LIBRARY" val="GRAPHIC"/>
  <p:tag name="MH_ORDER" val="Straight Connector 6"/>
</p:tagLst>
</file>

<file path=ppt/tags/tag21.xml><?xml version="1.0" encoding="utf-8"?>
<p:tagLst xmlns:p="http://schemas.openxmlformats.org/presentationml/2006/main">
  <p:tag name="MH" val="20161022204519"/>
  <p:tag name="MH_LIBRARY" val="GRAPHIC"/>
  <p:tag name="MH_ORDER" val="TextBox 3"/>
</p:tagLst>
</file>

<file path=ppt/tags/tag22.xml><?xml version="1.0" encoding="utf-8"?>
<p:tagLst xmlns:p="http://schemas.openxmlformats.org/presentationml/2006/main">
  <p:tag name="MH" val="20160830110146"/>
  <p:tag name="MH_LIBRARY" val="CONTENTS"/>
  <p:tag name="MH_TYPE" val="ENTRY"/>
  <p:tag name="ID" val="553512"/>
  <p:tag name="MH_ORDER" val="1"/>
</p:tagLst>
</file>

<file path=ppt/tags/tag23.xml><?xml version="1.0" encoding="utf-8"?>
<p:tagLst xmlns:p="http://schemas.openxmlformats.org/presentationml/2006/main">
  <p:tag name="MH" val="20161022204519"/>
  <p:tag name="MH_LIBRARY" val="GRAPHIC"/>
</p:tagLst>
</file>

<file path=ppt/tags/tag24.xml><?xml version="1.0" encoding="utf-8"?>
<p:tagLst xmlns:p="http://schemas.openxmlformats.org/presentationml/2006/main">
  <p:tag name="MH" val="20161022204519"/>
  <p:tag name="MH_LIBRARY" val="GRAPHIC"/>
  <p:tag name="MH_ORDER" val="Straight Connector 5"/>
</p:tagLst>
</file>

<file path=ppt/tags/tag25.xml><?xml version="1.0" encoding="utf-8"?>
<p:tagLst xmlns:p="http://schemas.openxmlformats.org/presentationml/2006/main">
  <p:tag name="MH" val="20161022204519"/>
  <p:tag name="MH_LIBRARY" val="GRAPHIC"/>
  <p:tag name="MH_ORDER" val="Straight Connector 6"/>
</p:tagLst>
</file>

<file path=ppt/tags/tag26.xml><?xml version="1.0" encoding="utf-8"?>
<p:tagLst xmlns:p="http://schemas.openxmlformats.org/presentationml/2006/main">
  <p:tag name="MH" val="20161022204519"/>
  <p:tag name="MH_LIBRARY" val="GRAPHIC"/>
  <p:tag name="MH_ORDER" val="TextBox 3"/>
</p:tagLst>
</file>

<file path=ppt/tags/tag27.xml><?xml version="1.0" encoding="utf-8"?>
<p:tagLst xmlns:p="http://schemas.openxmlformats.org/presentationml/2006/main">
  <p:tag name="MH" val="20160830110146"/>
  <p:tag name="MH_LIBRARY" val="CONTENTS"/>
  <p:tag name="MH_TYPE" val="ENTRY"/>
  <p:tag name="ID" val="553512"/>
  <p:tag name="MH_ORDER" val="1"/>
</p:tagLst>
</file>

<file path=ppt/tags/tag28.xml><?xml version="1.0" encoding="utf-8"?>
<p:tagLst xmlns:p="http://schemas.openxmlformats.org/presentationml/2006/main">
  <p:tag name="MH" val="20161022204519"/>
  <p:tag name="MH_LIBRARY" val="GRAPHIC"/>
</p:tagLst>
</file>

<file path=ppt/tags/tag29.xml><?xml version="1.0" encoding="utf-8"?>
<p:tagLst xmlns:p="http://schemas.openxmlformats.org/presentationml/2006/main">
  <p:tag name="MH" val="20161022204519"/>
  <p:tag name="MH_LIBRARY" val="GRAPHIC"/>
  <p:tag name="MH_ORDER" val="Straight Connector 5"/>
</p:tagLst>
</file>

<file path=ppt/tags/tag3.xml><?xml version="1.0" encoding="utf-8"?>
<p:tagLst xmlns:p="http://schemas.openxmlformats.org/presentationml/2006/main">
  <p:tag name="MH" val="20160830110855"/>
  <p:tag name="MH_LIBRARY" val="CONTENTS"/>
  <p:tag name="MH_TYPE" val="ENTRY"/>
  <p:tag name="ID" val="545820"/>
  <p:tag name="MH_ORDER" val="2"/>
</p:tagLst>
</file>

<file path=ppt/tags/tag30.xml><?xml version="1.0" encoding="utf-8"?>
<p:tagLst xmlns:p="http://schemas.openxmlformats.org/presentationml/2006/main">
  <p:tag name="MH" val="20161022204519"/>
  <p:tag name="MH_LIBRARY" val="GRAPHIC"/>
  <p:tag name="MH_ORDER" val="Straight Connector 6"/>
</p:tagLst>
</file>

<file path=ppt/tags/tag31.xml><?xml version="1.0" encoding="utf-8"?>
<p:tagLst xmlns:p="http://schemas.openxmlformats.org/presentationml/2006/main">
  <p:tag name="MH" val="20161022204519"/>
  <p:tag name="MH_LIBRARY" val="GRAPHIC"/>
  <p:tag name="MH_ORDER" val="TextBox 3"/>
</p:tagLst>
</file>

<file path=ppt/tags/tag32.xml><?xml version="1.0" encoding="utf-8"?>
<p:tagLst xmlns:p="http://schemas.openxmlformats.org/presentationml/2006/main">
  <p:tag name="MH" val="20160830110146"/>
  <p:tag name="MH_LIBRARY" val="CONTENTS"/>
  <p:tag name="MH_TYPE" val="ENTRY"/>
  <p:tag name="ID" val="553512"/>
  <p:tag name="MH_ORDER" val="1"/>
</p:tagLst>
</file>

<file path=ppt/tags/tag33.xml><?xml version="1.0" encoding="utf-8"?>
<p:tagLst xmlns:p="http://schemas.openxmlformats.org/presentationml/2006/main">
  <p:tag name="MH" val="20161022204519"/>
  <p:tag name="MH_LIBRARY" val="GRAPHIC"/>
</p:tagLst>
</file>

<file path=ppt/tags/tag4.xml><?xml version="1.0" encoding="utf-8"?>
<p:tagLst xmlns:p="http://schemas.openxmlformats.org/presentationml/2006/main">
  <p:tag name="MH" val="20160830110855"/>
  <p:tag name="MH_LIBRARY" val="CONTENTS"/>
  <p:tag name="MH_TYPE" val="NUMBER"/>
  <p:tag name="ID" val="545820"/>
  <p:tag name="MH_ORDER" val="2"/>
</p:tagLst>
</file>

<file path=ppt/tags/tag5.xml><?xml version="1.0" encoding="utf-8"?>
<p:tagLst xmlns:p="http://schemas.openxmlformats.org/presentationml/2006/main">
  <p:tag name="MH" val="20160830110855"/>
  <p:tag name="MH_LIBRARY" val="CONTENTS"/>
  <p:tag name="MH_TYPE" val="ENTRY"/>
  <p:tag name="ID" val="545820"/>
  <p:tag name="MH_ORDER" val="3"/>
</p:tagLst>
</file>

<file path=ppt/tags/tag6.xml><?xml version="1.0" encoding="utf-8"?>
<p:tagLst xmlns:p="http://schemas.openxmlformats.org/presentationml/2006/main">
  <p:tag name="MH" val="20160830110855"/>
  <p:tag name="MH_LIBRARY" val="CONTENTS"/>
  <p:tag name="MH_TYPE" val="NUMBER"/>
  <p:tag name="ID" val="545820"/>
  <p:tag name="MH_ORDER" val="3"/>
</p:tagLst>
</file>

<file path=ppt/tags/tag7.xml><?xml version="1.0" encoding="utf-8"?>
<p:tagLst xmlns:p="http://schemas.openxmlformats.org/presentationml/2006/main">
  <p:tag name="MH" val="20160830110855"/>
  <p:tag name="MH_LIBRARY" val="CONTENTS"/>
  <p:tag name="MH_TYPE" val="ENTRY"/>
  <p:tag name="ID" val="545820"/>
  <p:tag name="MH_ORDER" val="4"/>
</p:tagLst>
</file>

<file path=ppt/tags/tag8.xml><?xml version="1.0" encoding="utf-8"?>
<p:tagLst xmlns:p="http://schemas.openxmlformats.org/presentationml/2006/main">
  <p:tag name="MH" val="20160830110855"/>
  <p:tag name="MH_LIBRARY" val="CONTENTS"/>
  <p:tag name="MH_TYPE" val="NUMBER"/>
  <p:tag name="ID" val="545820"/>
  <p:tag name="MH_ORDER" val="4"/>
</p:tagLst>
</file>

<file path=ppt/tags/tag9.xml><?xml version="1.0" encoding="utf-8"?>
<p:tagLst xmlns:p="http://schemas.openxmlformats.org/presentationml/2006/main">
  <p:tag name="MH" val="20160830110855"/>
  <p:tag name="MH_LIBRARY" val="CONTENTS"/>
  <p:tag name="MH_TYPE" val="OTHERS"/>
  <p:tag name="ID" val="545820"/>
</p:tagLst>
</file>

<file path=ppt/theme/theme1.xml><?xml version="1.0" encoding="utf-8"?>
<a:theme xmlns:a="http://schemas.openxmlformats.org/drawingml/2006/main" name="第一PPT，www.1ppt.com">
  <a:themeElements>
    <a:clrScheme name="自定义 4">
      <a:dk1>
        <a:sysClr val="windowText" lastClr="000000"/>
      </a:dk1>
      <a:lt1>
        <a:sysClr val="window" lastClr="FFFFFF"/>
      </a:lt1>
      <a:dk2>
        <a:srgbClr val="000000"/>
      </a:dk2>
      <a:lt2>
        <a:srgbClr val="EEECE1"/>
      </a:lt2>
      <a:accent1>
        <a:srgbClr val="0065B0"/>
      </a:accent1>
      <a:accent2>
        <a:srgbClr val="00B0F0"/>
      </a:accent2>
      <a:accent3>
        <a:srgbClr val="0084B4"/>
      </a:accent3>
      <a:accent4>
        <a:srgbClr val="92D050"/>
      </a:accent4>
      <a:accent5>
        <a:srgbClr val="FFC000"/>
      </a:accent5>
      <a:accent6>
        <a:srgbClr val="FF0000"/>
      </a:accent6>
      <a:hlink>
        <a:srgbClr val="0000FF"/>
      </a:hlink>
      <a:folHlink>
        <a:srgbClr val="595959"/>
      </a:folHlink>
    </a:clrScheme>
    <a:fontScheme name="微软雅黑和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自定义 4">
      <a:dk1>
        <a:sysClr val="windowText" lastClr="000000"/>
      </a:dk1>
      <a:lt1>
        <a:sysClr val="window" lastClr="FFFFFF"/>
      </a:lt1>
      <a:dk2>
        <a:srgbClr val="000000"/>
      </a:dk2>
      <a:lt2>
        <a:srgbClr val="EEECE1"/>
      </a:lt2>
      <a:accent1>
        <a:srgbClr val="0065B0"/>
      </a:accent1>
      <a:accent2>
        <a:srgbClr val="00B0F0"/>
      </a:accent2>
      <a:accent3>
        <a:srgbClr val="0084B4"/>
      </a:accent3>
      <a:accent4>
        <a:srgbClr val="92D050"/>
      </a:accent4>
      <a:accent5>
        <a:srgbClr val="FFC000"/>
      </a:accent5>
      <a:accent6>
        <a:srgbClr val="FF0000"/>
      </a:accent6>
      <a:hlink>
        <a:srgbClr val="0000FF"/>
      </a:hlink>
      <a:folHlink>
        <a:srgbClr val="595959"/>
      </a:folHlink>
    </a:clrScheme>
    <a:fontScheme name="微软雅黑和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第一PPT，www.1ppt.com">
  <a:themeElements>
    <a:clrScheme name="自定义 4">
      <a:dk1>
        <a:sysClr val="windowText" lastClr="000000"/>
      </a:dk1>
      <a:lt1>
        <a:sysClr val="window" lastClr="FFFFFF"/>
      </a:lt1>
      <a:dk2>
        <a:srgbClr val="000000"/>
      </a:dk2>
      <a:lt2>
        <a:srgbClr val="EEECE1"/>
      </a:lt2>
      <a:accent1>
        <a:srgbClr val="0065B0"/>
      </a:accent1>
      <a:accent2>
        <a:srgbClr val="00B0F0"/>
      </a:accent2>
      <a:accent3>
        <a:srgbClr val="0084B4"/>
      </a:accent3>
      <a:accent4>
        <a:srgbClr val="92D050"/>
      </a:accent4>
      <a:accent5>
        <a:srgbClr val="FFC000"/>
      </a:accent5>
      <a:accent6>
        <a:srgbClr val="FF0000"/>
      </a:accent6>
      <a:hlink>
        <a:srgbClr val="0000FF"/>
      </a:hlink>
      <a:folHlink>
        <a:srgbClr val="595959"/>
      </a:folHlink>
    </a:clrScheme>
    <a:fontScheme name="微软雅黑和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第一PPT，www.1ppt.com">
  <a:themeElements>
    <a:clrScheme name="自定义 4">
      <a:dk1>
        <a:sysClr val="windowText" lastClr="000000"/>
      </a:dk1>
      <a:lt1>
        <a:sysClr val="window" lastClr="FFFFFF"/>
      </a:lt1>
      <a:dk2>
        <a:srgbClr val="000000"/>
      </a:dk2>
      <a:lt2>
        <a:srgbClr val="EEECE1"/>
      </a:lt2>
      <a:accent1>
        <a:srgbClr val="0065B0"/>
      </a:accent1>
      <a:accent2>
        <a:srgbClr val="00B0F0"/>
      </a:accent2>
      <a:accent3>
        <a:srgbClr val="0084B4"/>
      </a:accent3>
      <a:accent4>
        <a:srgbClr val="92D050"/>
      </a:accent4>
      <a:accent5>
        <a:srgbClr val="FFC000"/>
      </a:accent5>
      <a:accent6>
        <a:srgbClr val="FF0000"/>
      </a:accent6>
      <a:hlink>
        <a:srgbClr val="0000FF"/>
      </a:hlink>
      <a:folHlink>
        <a:srgbClr val="595959"/>
      </a:folHlink>
    </a:clrScheme>
    <a:fontScheme name="微软雅黑和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10107</Words>
  <Application>WPS 演示</Application>
  <PresentationFormat>全屏显示(16:9)</PresentationFormat>
  <Paragraphs>1068</Paragraphs>
  <Slides>64</Slides>
  <Notes>36</Notes>
  <HiddenSlides>0</HiddenSlides>
  <MMClips>0</MMClips>
  <ScaleCrop>false</ScaleCrop>
  <HeadingPairs>
    <vt:vector size="6" baseType="variant">
      <vt:variant>
        <vt:lpstr>已用的字体</vt:lpstr>
      </vt:variant>
      <vt:variant>
        <vt:i4>15</vt:i4>
      </vt:variant>
      <vt:variant>
        <vt:lpstr>主题</vt:lpstr>
      </vt:variant>
      <vt:variant>
        <vt:i4>4</vt:i4>
      </vt:variant>
      <vt:variant>
        <vt:lpstr>幻灯片标题</vt:lpstr>
      </vt:variant>
      <vt:variant>
        <vt:i4>64</vt:i4>
      </vt:variant>
    </vt:vector>
  </HeadingPairs>
  <TitlesOfParts>
    <vt:vector size="83" baseType="lpstr">
      <vt:lpstr>Arial</vt:lpstr>
      <vt:lpstr>宋体</vt:lpstr>
      <vt:lpstr>Wingdings</vt:lpstr>
      <vt:lpstr>仿宋_GB2312</vt:lpstr>
      <vt:lpstr>微软雅黑</vt:lpstr>
      <vt:lpstr>Calibri</vt:lpstr>
      <vt:lpstr>Impact</vt:lpstr>
      <vt:lpstr>AvantGarde Md BT</vt:lpstr>
      <vt:lpstr>HelveticaNeue LT 43 LightEx</vt:lpstr>
      <vt:lpstr>Arial Unicode MS</vt:lpstr>
      <vt:lpstr>黑体</vt:lpstr>
      <vt:lpstr>华文中宋</vt:lpstr>
      <vt:lpstr>方正兰亭大黑_GBK</vt:lpstr>
      <vt:lpstr>Calibri</vt:lpstr>
      <vt:lpstr>仿宋</vt:lpstr>
      <vt:lpstr>第一PPT，www.1ppt.com</vt:lpstr>
      <vt:lpstr>1_第一PPT，www.1ppt.com</vt:lpstr>
      <vt:lpstr>2_第一PPT，www.1ppt.com</vt:lpstr>
      <vt:lpstr>3_第一PPT，www.1ppt.com</vt:lpstr>
      <vt:lpstr>PowerPoint 演示文稿</vt:lpstr>
      <vt:lpstr>PowerPoint 演示文稿</vt:lpstr>
      <vt:lpstr>PowerPoint 演示文稿</vt:lpstr>
      <vt:lpstr>    认识思德   About us</vt:lpstr>
      <vt:lpstr>    认识思德   About us</vt:lpstr>
      <vt:lpstr>    认识思德   About us</vt:lpstr>
      <vt:lpstr>    认识思德   About us</vt:lpstr>
      <vt:lpstr>    认识思德   About us</vt:lpstr>
      <vt:lpstr>    认识思德   About us</vt:lpstr>
      <vt:lpstr>    认识思德   About us</vt:lpstr>
      <vt:lpstr>    认识思德   About us</vt:lpstr>
      <vt:lpstr>    认识思德   About us</vt:lpstr>
      <vt:lpstr>    认识思德   About us</vt:lpstr>
      <vt:lpstr>    认识思德   About us</vt:lpstr>
      <vt:lpstr>    认识思德   About us</vt:lpstr>
      <vt:lpstr>    认识思德   About us</vt:lpstr>
      <vt:lpstr>    认识思德   About us</vt:lpstr>
      <vt:lpstr>    认识思德   About us</vt:lpstr>
      <vt:lpstr>    认识思德   About us</vt:lpstr>
      <vt:lpstr>    认识思德   About us</vt:lpstr>
      <vt:lpstr>    认识思德   About us</vt:lpstr>
      <vt:lpstr>    认识思德   About us</vt:lpstr>
      <vt:lpstr>PowerPoint 演示文稿</vt:lpstr>
      <vt:lpstr>    认识胶辊   Understanding Rubber Roller</vt:lpstr>
      <vt:lpstr>    认识胶辊   Understanding Rubber Roller</vt:lpstr>
      <vt:lpstr>    认识胶辊   Understanding Rubber Roller</vt:lpstr>
      <vt:lpstr>    认识胶辊   Understanding Rubber Roller</vt:lpstr>
      <vt:lpstr>    认识胶辊   Understanding Rubber Roller</vt:lpstr>
      <vt:lpstr>    认识胶辊   Understanding Rubber Roller</vt:lpstr>
      <vt:lpstr>    认识胶辊   Understanding Rubber Roller</vt:lpstr>
      <vt:lpstr>    认识胶辊   Understanding Rubber Roller</vt:lpstr>
      <vt:lpstr>    认识胶辊   Understanding Rubber Roller</vt:lpstr>
      <vt:lpstr>    认识胶辊   Understanding Rubber Roller</vt:lpstr>
      <vt:lpstr>    认识胶辊   Understanding Rubber Roller</vt:lpstr>
      <vt:lpstr>    认识胶辊   Understanding Rubber Roller</vt:lpstr>
      <vt:lpstr>    认识胶辊   Understanding Rubber Roller</vt:lpstr>
      <vt:lpstr>    认识胶辊   Understanding Rubber Roller</vt:lpstr>
      <vt:lpstr>    认识胶辊   Understanding Rubber Roller</vt:lpstr>
      <vt:lpstr>    认识胶辊   Understanding Rubber Roller</vt:lpstr>
      <vt:lpstr>    认识胶辊   Understanding Rubber Roller</vt:lpstr>
      <vt:lpstr>    认识胶辊   Understanding Rubber Roller</vt:lpstr>
      <vt:lpstr>    认识胶辊   Understanding Rubber Roller</vt:lpstr>
      <vt:lpstr>    认识胶辊   Understanding Rubber Roller</vt:lpstr>
      <vt:lpstr>    认识胶辊   Understanding Rubber Roller</vt:lpstr>
      <vt:lpstr>    认识胶辊   Understanding Rubber Roller</vt:lpstr>
      <vt:lpstr>    认识胶辊   Understanding Rubber Roller</vt:lpstr>
      <vt:lpstr>    认识胶辊   Understanding Rubber Roller</vt:lpstr>
      <vt:lpstr>    认识胶辊   Understanding Rubber Roller</vt:lpstr>
      <vt:lpstr>    认识胶辊   Understanding Rubber Roller</vt:lpstr>
      <vt:lpstr>    认识胶辊   Understanding Rubber Roller</vt:lpstr>
      <vt:lpstr>PowerPoint 演示文稿</vt:lpstr>
      <vt:lpstr>    应用与服务  Applications and Services</vt:lpstr>
      <vt:lpstr>    应用与服务  Applications and Services</vt:lpstr>
      <vt:lpstr>    应用与服务  Applications and Services</vt:lpstr>
      <vt:lpstr>    应用与服务  Applications and Services</vt:lpstr>
      <vt:lpstr>    应用与服务  Applications and Services</vt:lpstr>
      <vt:lpstr>    应用与服务  Applications and Services</vt:lpstr>
      <vt:lpstr>    应用与服务  Applications and Services</vt:lpstr>
      <vt:lpstr>    应用与服务  Applications and Services</vt:lpstr>
      <vt:lpstr>    应用与服务  Applications and Services</vt:lpstr>
      <vt:lpstr>PowerPoint 演示文稿</vt:lpstr>
      <vt:lpstr>行业解决方案 Industry Solutions</vt:lpstr>
      <vt:lpstr>联系我们 (Contact Us)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www.1ppt.com</dc:title>
  <dc:creator>www.1ppt.com</dc:creator>
  <cp:keywords>www.1ppt.com</cp:keywords>
  <cp:lastModifiedBy>Administrator</cp:lastModifiedBy>
  <cp:revision>350</cp:revision>
  <dcterms:created xsi:type="dcterms:W3CDTF">2016-03-10T07:57:00Z</dcterms:created>
  <dcterms:modified xsi:type="dcterms:W3CDTF">2019-08-23T00:22:20Z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